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DE9"/>
    <a:srgbClr val="FF66CC"/>
    <a:srgbClr val="1DC4FF"/>
    <a:srgbClr val="43CEFF"/>
    <a:srgbClr val="FF3399"/>
    <a:srgbClr val="E60000"/>
    <a:srgbClr val="FF6699"/>
    <a:srgbClr val="FF9933"/>
    <a:srgbClr val="FF99CC"/>
    <a:srgbClr val="87E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18" autoAdjust="0"/>
    <p:restoredTop sz="94700" autoAdjust="0"/>
  </p:normalViewPr>
  <p:slideViewPr>
    <p:cSldViewPr>
      <p:cViewPr>
        <p:scale>
          <a:sx n="125" d="100"/>
          <a:sy n="125" d="100"/>
        </p:scale>
        <p:origin x="-1152" y="-6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-niita\Downloads\NEXT&#29305;&#38598;&#29992;&#12487;&#12540;&#12479;(&#24540;&#21215;&#21106;&#21512;&#12539;&#24540;&#21215;&#21069;&#24180;&#27604;&#12539;SEO&#12527;&#12540;&#12489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-niita\AppData\Roaming\Microsoft\Excel\NEXT&#29305;&#38598;&#29992;&#12487;&#12540;&#12479;(&#24540;&#21215;&#21106;&#21512;&#12539;&#24540;&#21215;&#21069;&#24180;&#27604;&#12539;SEO&#12527;&#12540;&#12489;)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'[NEXT特集用データ(応募割合・応募前年比・SEOワード).xlsx]201701応募割合'!$B$19</c:f>
              <c:strCache>
                <c:ptCount val="1"/>
                <c:pt idx="0">
                  <c:v>データの個数 / バイ社Flg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explosion val="5"/>
            <c:spPr>
              <a:solidFill>
                <a:srgbClr val="3FCDFF"/>
              </a:solidFill>
              <a:ln w="31750">
                <a:solidFill>
                  <a:srgbClr val="047EE2"/>
                </a:solidFill>
              </a:ln>
            </c:spPr>
          </c:dPt>
          <c:dPt>
            <c:idx val="1"/>
            <c:bubble3D val="0"/>
            <c:spPr>
              <a:solidFill>
                <a:srgbClr val="FF7DBE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FFB265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rgbClr val="FF8989"/>
              </a:solidFill>
              <a:ln w="19050">
                <a:solidFill>
                  <a:schemeClr val="bg1"/>
                </a:solidFill>
              </a:ln>
            </c:spPr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0.19033072274756654"/>
                  <c:y val="0.17148694801722128"/>
                </c:manualLayout>
              </c:layout>
              <c:spPr/>
              <c:txPr>
                <a:bodyPr/>
                <a:lstStyle/>
                <a:p>
                  <a:pPr>
                    <a:defRPr sz="1050" b="1">
                      <a:solidFill>
                        <a:srgbClr val="FFFF00"/>
                      </a:solidFill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3575930810130726"/>
                  <c:y val="-0.111354180791325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5288312159035953E-2"/>
                  <c:y val="-0.147998953858548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523171705729507"/>
                  <c:y val="-0.169711566400423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8916904021641726"/>
                  <c:y val="-5.067703569750866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1376630807483729"/>
                  <c:y val="9.36386968894645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800" b="1"/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'[NEXT特集用データ(応募割合・応募前年比・SEOワード).xlsx]201701応募割合'!$A$31:$A$39</c:f>
              <c:strCache>
                <c:ptCount val="9"/>
                <c:pt idx="0">
                  <c:v>軽作業・物流</c:v>
                </c:pt>
                <c:pt idx="1">
                  <c:v>オフィス</c:v>
                </c:pt>
                <c:pt idx="2">
                  <c:v>フード・飲食</c:v>
                </c:pt>
                <c:pt idx="3">
                  <c:v>サービス</c:v>
                </c:pt>
                <c:pt idx="4">
                  <c:v>製造・建築・土木</c:v>
                </c:pt>
                <c:pt idx="5">
                  <c:v>営業</c:v>
                </c:pt>
                <c:pt idx="6">
                  <c:v>その他</c:v>
                </c:pt>
                <c:pt idx="7">
                  <c:v>IT・クリエイティブ</c:v>
                </c:pt>
                <c:pt idx="8">
                  <c:v>医療・介護・福祉</c:v>
                </c:pt>
              </c:strCache>
            </c:strRef>
          </c:cat>
          <c:val>
            <c:numRef>
              <c:f>'[NEXT特集用データ(応募割合・応募前年比・SEOワード).xlsx]201701応募割合'!$B$31:$B$39</c:f>
              <c:numCache>
                <c:formatCode>0%</c:formatCode>
                <c:ptCount val="9"/>
                <c:pt idx="0">
                  <c:v>0.26</c:v>
                </c:pt>
                <c:pt idx="1">
                  <c:v>0.15</c:v>
                </c:pt>
                <c:pt idx="2" formatCode="0.00%">
                  <c:v>0.14399999999999999</c:v>
                </c:pt>
                <c:pt idx="3" formatCode="0.00%">
                  <c:v>0.124</c:v>
                </c:pt>
                <c:pt idx="4" formatCode="0.00%">
                  <c:v>0.122</c:v>
                </c:pt>
                <c:pt idx="5" formatCode="0.00%">
                  <c:v>9.0999999999999998E-2</c:v>
                </c:pt>
                <c:pt idx="6" formatCode="0.00%">
                  <c:v>4.8000000000000001E-2</c:v>
                </c:pt>
                <c:pt idx="7" formatCode="0.00%">
                  <c:v>3.3000000000000002E-2</c:v>
                </c:pt>
                <c:pt idx="8" formatCode="0.00%">
                  <c:v>2.8000000000000001E-2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</c:spPr>
  <c:txPr>
    <a:bodyPr/>
    <a:lstStyle/>
    <a:p>
      <a:pPr>
        <a:defRPr sz="500" b="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83410857015672E-2"/>
          <c:y val="6.4896755162241887E-2"/>
          <c:w val="0.9604405512384061"/>
          <c:h val="0.7281244048033819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Sheet1!$K$7</c:f>
              <c:strCache>
                <c:ptCount val="1"/>
                <c:pt idx="0">
                  <c:v>～20代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99"/>
              </a:solidFill>
            </c:spPr>
          </c:dPt>
          <c:dLbls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Sheet1!$K$21</c:f>
              <c:numCache>
                <c:formatCode>0.0%</c:formatCode>
                <c:ptCount val="1"/>
                <c:pt idx="0">
                  <c:v>0.41</c:v>
                </c:pt>
              </c:numCache>
            </c:numRef>
          </c:val>
        </c:ser>
        <c:ser>
          <c:idx val="1"/>
          <c:order val="1"/>
          <c:tx>
            <c:strRef>
              <c:f>Sheet1!$L$7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3FCDFF"/>
            </a:solidFill>
          </c:spPr>
          <c:invertIfNegative val="0"/>
          <c:dLbls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Sheet1!$L$21</c:f>
              <c:numCache>
                <c:formatCode>0.0%</c:formatCode>
                <c:ptCount val="1"/>
                <c:pt idx="0">
                  <c:v>0.23400000000000001</c:v>
                </c:pt>
              </c:numCache>
            </c:numRef>
          </c:val>
        </c:ser>
        <c:ser>
          <c:idx val="2"/>
          <c:order val="2"/>
          <c:tx>
            <c:strRef>
              <c:f>Sheet1!$M$7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Sheet1!$M$21</c:f>
              <c:numCache>
                <c:formatCode>0.0%</c:formatCode>
                <c:ptCount val="1"/>
                <c:pt idx="0">
                  <c:v>0.224</c:v>
                </c:pt>
              </c:numCache>
            </c:numRef>
          </c:val>
        </c:ser>
        <c:ser>
          <c:idx val="3"/>
          <c:order val="3"/>
          <c:tx>
            <c:strRef>
              <c:f>Sheet1!$N$7</c:f>
              <c:strCache>
                <c:ptCount val="1"/>
                <c:pt idx="0">
                  <c:v>50代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Sheet1!$N$21</c:f>
              <c:numCache>
                <c:formatCode>0.0%</c:formatCode>
                <c:ptCount val="1"/>
                <c:pt idx="0">
                  <c:v>9.1999999999999998E-2</c:v>
                </c:pt>
              </c:numCache>
            </c:numRef>
          </c:val>
        </c:ser>
        <c:ser>
          <c:idx val="4"/>
          <c:order val="4"/>
          <c:tx>
            <c:strRef>
              <c:f>Sheet1!$O$7</c:f>
              <c:strCache>
                <c:ptCount val="1"/>
                <c:pt idx="0">
                  <c:v>60代～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600"/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Sheet1!$O$21</c:f>
              <c:numCache>
                <c:formatCode>0.0%</c:formatCode>
                <c:ptCount val="1"/>
                <c:pt idx="0">
                  <c:v>0.04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17437568"/>
        <c:axId val="117439104"/>
      </c:barChart>
      <c:catAx>
        <c:axId val="117437568"/>
        <c:scaling>
          <c:orientation val="minMax"/>
        </c:scaling>
        <c:delete val="1"/>
        <c:axPos val="l"/>
        <c:majorTickMark val="none"/>
        <c:minorTickMark val="none"/>
        <c:tickLblPos val="nextTo"/>
        <c:crossAx val="117439104"/>
        <c:crosses val="autoZero"/>
        <c:auto val="1"/>
        <c:lblAlgn val="ctr"/>
        <c:lblOffset val="100"/>
        <c:noMultiLvlLbl val="0"/>
      </c:catAx>
      <c:valAx>
        <c:axId val="11743910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17437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1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D95946-4E51-49E3-98B7-51FDC47BAC9C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3856A0E8-09CB-4DF4-8D11-1D0FD28BEFEA}">
      <dgm:prSet phldrT="[テキスト]" custT="1"/>
      <dgm:spPr>
        <a:solidFill>
          <a:srgbClr val="FF6699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2824D53E-357E-4384-AF45-737ADDAD7083}" type="parTrans" cxnId="{270BDC6A-3C02-46BF-8936-CD6A464F7925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55F2A76F-B00F-4DEA-AF28-FD5DA16F2196}" type="sibTrans" cxnId="{270BDC6A-3C02-46BF-8936-CD6A464F7925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78DB771D-EDE9-4F0B-833E-46AB7A9FE844}">
      <dgm:prSet phldrT="[テキスト]" custT="1"/>
      <dgm:spPr>
        <a:solidFill>
          <a:schemeClr val="accent6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PL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C93C8A2C-10B3-408B-A109-4508C77648A5}" type="parTrans" cxnId="{061E4D11-1BC4-4F36-8DE9-FFE4DF8A5FC7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1509E7DB-C7F0-4D33-AA2D-47F31B419DCB}" type="sibTrans" cxnId="{061E4D11-1BC4-4F36-8DE9-FFE4DF8A5FC7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EC810760-E6D1-45BA-9F17-78834B7E0F46}">
      <dgm:prSet phldrT="[テキスト]" custT="1"/>
      <dgm:spPr>
        <a:solidFill>
          <a:srgbClr val="1DC4FF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D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9F311115-C5D9-49B7-87E6-7D9899764FE0}" type="parTrans" cxnId="{66EE6B13-B6E2-4545-B6D1-E869451C5CCE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C9B2641B-ACC6-4071-A95A-DB2852180F4E}" type="sibTrans" cxnId="{66EE6B13-B6E2-4545-B6D1-E869451C5CCE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B74D3B29-C1DF-4012-8C7F-131300BE409F}">
      <dgm:prSet phldrT="[テキスト]" custT="1"/>
      <dgm:spPr>
        <a:solidFill>
          <a:srgbClr val="92D050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C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BF99FE1A-33D4-4BBC-A542-DAA367C5CA26}" type="parTrans" cxnId="{5B8AEB65-B42B-4805-9117-78FE073F25FB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3C5E9ED5-F7EC-40DE-99C7-9367247BF5FA}" type="sibTrans" cxnId="{5B8AEB65-B42B-4805-9117-78FE073F25FB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028D95FB-3897-4DD0-A293-D48F49965D36}">
      <dgm:prSet phldrT="[テキスト]" custT="1"/>
      <dgm:spPr>
        <a:solidFill>
          <a:srgbClr val="FFC000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B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15D739F6-70F2-4592-AF98-AEC1B120104E}" type="parTrans" cxnId="{278DFA85-CFF6-457A-9901-85DC1E62F8D4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D6170D12-E28E-495A-B0E2-BD2805368190}" type="sibTrans" cxnId="{278DFA85-CFF6-457A-9901-85DC1E62F8D4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A29571F2-25C0-46E9-8434-21D036DC2373}">
      <dgm:prSet phldrT="[テキスト]" custT="1"/>
      <dgm:spPr>
        <a:solidFill>
          <a:schemeClr val="bg1">
            <a:lumMod val="6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 anchor="t"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A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C896ADEC-3807-4BF9-893C-3FDBF219D441}" type="sibTrans" cxnId="{B8CF2A41-8E41-4D6A-8B79-B99DD2397022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08D6E20A-2EED-45E9-89C2-E57B7A7B4494}" type="parTrans" cxnId="{B8CF2A41-8E41-4D6A-8B79-B99DD2397022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6CD1D1C9-FD1B-4DD5-8EDE-4D705EB3A7C7}" type="pres">
      <dgm:prSet presAssocID="{D2D95946-4E51-49E3-98B7-51FDC47BAC9C}" presName="Name0" presStyleCnt="0">
        <dgm:presLayoutVars>
          <dgm:dir/>
          <dgm:animLvl val="lvl"/>
          <dgm:resizeHandles val="exact"/>
        </dgm:presLayoutVars>
      </dgm:prSet>
      <dgm:spPr/>
    </dgm:pt>
    <dgm:pt modelId="{094829D9-1C31-4A92-A14D-94A5C2C797C3}" type="pres">
      <dgm:prSet presAssocID="{3856A0E8-09CB-4DF4-8D11-1D0FD28BEFEA}" presName="Name8" presStyleCnt="0"/>
      <dgm:spPr/>
    </dgm:pt>
    <dgm:pt modelId="{084CEA65-767A-4637-9F7C-9745D169C3F3}" type="pres">
      <dgm:prSet presAssocID="{3856A0E8-09CB-4DF4-8D11-1D0FD28BEFEA}" presName="level" presStyleLbl="node1" presStyleIdx="0" presStyleCnt="6" custLinFactNeighborX="11347" custLinFactNeighborY="-6734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372B611-C216-40D3-902F-535D4B5A80BD}" type="pres">
      <dgm:prSet presAssocID="{3856A0E8-09CB-4DF4-8D11-1D0FD28BEFE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4614AF1-007A-4B7F-A364-DCA103481827}" type="pres">
      <dgm:prSet presAssocID="{78DB771D-EDE9-4F0B-833E-46AB7A9FE844}" presName="Name8" presStyleCnt="0"/>
      <dgm:spPr/>
    </dgm:pt>
    <dgm:pt modelId="{59AA76D8-CD63-4E0D-A55A-8719A06D2847}" type="pres">
      <dgm:prSet presAssocID="{78DB771D-EDE9-4F0B-833E-46AB7A9FE844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C90F7A-F4FC-4D78-A1F2-BF9643D0D2E7}" type="pres">
      <dgm:prSet presAssocID="{78DB771D-EDE9-4F0B-833E-46AB7A9FE84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6B34541-35F1-42CD-8C6F-F0E70985CF7D}" type="pres">
      <dgm:prSet presAssocID="{EC810760-E6D1-45BA-9F17-78834B7E0F46}" presName="Name8" presStyleCnt="0"/>
      <dgm:spPr/>
    </dgm:pt>
    <dgm:pt modelId="{CF5A32A1-1494-44D6-8F9C-997D9B245637}" type="pres">
      <dgm:prSet presAssocID="{EC810760-E6D1-45BA-9F17-78834B7E0F4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14CCECE-01A2-4681-B9FC-EB02BE0E0C58}" type="pres">
      <dgm:prSet presAssocID="{EC810760-E6D1-45BA-9F17-78834B7E0F4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2BC93E6-DFC1-4D7A-9DE8-7EC168FA8A90}" type="pres">
      <dgm:prSet presAssocID="{B74D3B29-C1DF-4012-8C7F-131300BE409F}" presName="Name8" presStyleCnt="0"/>
      <dgm:spPr/>
    </dgm:pt>
    <dgm:pt modelId="{D6F24B58-3EDB-4FEA-B9A3-9C2ACC968834}" type="pres">
      <dgm:prSet presAssocID="{B74D3B29-C1DF-4012-8C7F-131300BE409F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CB8DBF0-A744-48EC-BB40-DDE651151723}" type="pres">
      <dgm:prSet presAssocID="{B74D3B29-C1DF-4012-8C7F-131300BE409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7CEB5A7-ED1E-4D2E-84F4-912F6CFE889F}" type="pres">
      <dgm:prSet presAssocID="{028D95FB-3897-4DD0-A293-D48F49965D36}" presName="Name8" presStyleCnt="0"/>
      <dgm:spPr/>
    </dgm:pt>
    <dgm:pt modelId="{AED6B443-FC1A-42AE-B1A5-F0D5E8CFC9D0}" type="pres">
      <dgm:prSet presAssocID="{028D95FB-3897-4DD0-A293-D48F49965D36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D89E2C8-B9C8-40F1-82C8-8B7854E6ADBD}" type="pres">
      <dgm:prSet presAssocID="{028D95FB-3897-4DD0-A293-D48F49965D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91F4D05-7628-4C84-BDA6-2F217F73E112}" type="pres">
      <dgm:prSet presAssocID="{A29571F2-25C0-46E9-8434-21D036DC2373}" presName="Name8" presStyleCnt="0"/>
      <dgm:spPr/>
    </dgm:pt>
    <dgm:pt modelId="{1320D726-4E89-40CB-9BE7-468E3EB92522}" type="pres">
      <dgm:prSet presAssocID="{A29571F2-25C0-46E9-8434-21D036DC2373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EA25158-1821-47AE-A692-1C5B14897871}" type="pres">
      <dgm:prSet presAssocID="{A29571F2-25C0-46E9-8434-21D036DC23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270BDC6A-3C02-46BF-8936-CD6A464F7925}" srcId="{D2D95946-4E51-49E3-98B7-51FDC47BAC9C}" destId="{3856A0E8-09CB-4DF4-8D11-1D0FD28BEFEA}" srcOrd="0" destOrd="0" parTransId="{2824D53E-357E-4384-AF45-737ADDAD7083}" sibTransId="{55F2A76F-B00F-4DEA-AF28-FD5DA16F2196}"/>
    <dgm:cxn modelId="{18AD7275-7096-4B1D-8A38-CF8BFDD782CC}" type="presOf" srcId="{B74D3B29-C1DF-4012-8C7F-131300BE409F}" destId="{D6F24B58-3EDB-4FEA-B9A3-9C2ACC968834}" srcOrd="0" destOrd="0" presId="urn:microsoft.com/office/officeart/2005/8/layout/pyramid3"/>
    <dgm:cxn modelId="{8719D0C4-9EFC-451C-AEB6-6AEB82BA7434}" type="presOf" srcId="{EC810760-E6D1-45BA-9F17-78834B7E0F46}" destId="{CF5A32A1-1494-44D6-8F9C-997D9B245637}" srcOrd="0" destOrd="0" presId="urn:microsoft.com/office/officeart/2005/8/layout/pyramid3"/>
    <dgm:cxn modelId="{4DFBBCA4-4CC8-4143-B7EF-2020678601A7}" type="presOf" srcId="{3856A0E8-09CB-4DF4-8D11-1D0FD28BEFEA}" destId="{C372B611-C216-40D3-902F-535D4B5A80BD}" srcOrd="1" destOrd="0" presId="urn:microsoft.com/office/officeart/2005/8/layout/pyramid3"/>
    <dgm:cxn modelId="{D8DAB569-6AF4-4656-8739-E9EB5B8DB4FE}" type="presOf" srcId="{A29571F2-25C0-46E9-8434-21D036DC2373}" destId="{DEA25158-1821-47AE-A692-1C5B14897871}" srcOrd="1" destOrd="0" presId="urn:microsoft.com/office/officeart/2005/8/layout/pyramid3"/>
    <dgm:cxn modelId="{FAC9C0D2-3F5E-43EC-8DA9-5046A1813280}" type="presOf" srcId="{78DB771D-EDE9-4F0B-833E-46AB7A9FE844}" destId="{59AA76D8-CD63-4E0D-A55A-8719A06D2847}" srcOrd="0" destOrd="0" presId="urn:microsoft.com/office/officeart/2005/8/layout/pyramid3"/>
    <dgm:cxn modelId="{5B8AEB65-B42B-4805-9117-78FE073F25FB}" srcId="{D2D95946-4E51-49E3-98B7-51FDC47BAC9C}" destId="{B74D3B29-C1DF-4012-8C7F-131300BE409F}" srcOrd="3" destOrd="0" parTransId="{BF99FE1A-33D4-4BBC-A542-DAA367C5CA26}" sibTransId="{3C5E9ED5-F7EC-40DE-99C7-9367247BF5FA}"/>
    <dgm:cxn modelId="{278DFA85-CFF6-457A-9901-85DC1E62F8D4}" srcId="{D2D95946-4E51-49E3-98B7-51FDC47BAC9C}" destId="{028D95FB-3897-4DD0-A293-D48F49965D36}" srcOrd="4" destOrd="0" parTransId="{15D739F6-70F2-4592-AF98-AEC1B120104E}" sibTransId="{D6170D12-E28E-495A-B0E2-BD2805368190}"/>
    <dgm:cxn modelId="{F232FD16-95B1-4B73-A868-61AF7A82B15E}" type="presOf" srcId="{028D95FB-3897-4DD0-A293-D48F49965D36}" destId="{AED6B443-FC1A-42AE-B1A5-F0D5E8CFC9D0}" srcOrd="0" destOrd="0" presId="urn:microsoft.com/office/officeart/2005/8/layout/pyramid3"/>
    <dgm:cxn modelId="{5EB30B1F-D246-4D09-88E8-509B4B5444DE}" type="presOf" srcId="{EC810760-E6D1-45BA-9F17-78834B7E0F46}" destId="{414CCECE-01A2-4681-B9FC-EB02BE0E0C58}" srcOrd="1" destOrd="0" presId="urn:microsoft.com/office/officeart/2005/8/layout/pyramid3"/>
    <dgm:cxn modelId="{061E4D11-1BC4-4F36-8DE9-FFE4DF8A5FC7}" srcId="{D2D95946-4E51-49E3-98B7-51FDC47BAC9C}" destId="{78DB771D-EDE9-4F0B-833E-46AB7A9FE844}" srcOrd="1" destOrd="0" parTransId="{C93C8A2C-10B3-408B-A109-4508C77648A5}" sibTransId="{1509E7DB-C7F0-4D33-AA2D-47F31B419DCB}"/>
    <dgm:cxn modelId="{3921DCE2-DE1C-44F4-AFB0-F99F3D1E66F7}" type="presOf" srcId="{B74D3B29-C1DF-4012-8C7F-131300BE409F}" destId="{3CB8DBF0-A744-48EC-BB40-DDE651151723}" srcOrd="1" destOrd="0" presId="urn:microsoft.com/office/officeart/2005/8/layout/pyramid3"/>
    <dgm:cxn modelId="{B8CF2A41-8E41-4D6A-8B79-B99DD2397022}" srcId="{D2D95946-4E51-49E3-98B7-51FDC47BAC9C}" destId="{A29571F2-25C0-46E9-8434-21D036DC2373}" srcOrd="5" destOrd="0" parTransId="{08D6E20A-2EED-45E9-89C2-E57B7A7B4494}" sibTransId="{C896ADEC-3807-4BF9-893C-3FDBF219D441}"/>
    <dgm:cxn modelId="{7EB92167-475D-455A-9EE3-D7E557233596}" type="presOf" srcId="{78DB771D-EDE9-4F0B-833E-46AB7A9FE844}" destId="{60C90F7A-F4FC-4D78-A1F2-BF9643D0D2E7}" srcOrd="1" destOrd="0" presId="urn:microsoft.com/office/officeart/2005/8/layout/pyramid3"/>
    <dgm:cxn modelId="{66EE6B13-B6E2-4545-B6D1-E869451C5CCE}" srcId="{D2D95946-4E51-49E3-98B7-51FDC47BAC9C}" destId="{EC810760-E6D1-45BA-9F17-78834B7E0F46}" srcOrd="2" destOrd="0" parTransId="{9F311115-C5D9-49B7-87E6-7D9899764FE0}" sibTransId="{C9B2641B-ACC6-4071-A95A-DB2852180F4E}"/>
    <dgm:cxn modelId="{47202C00-5E6C-4AAA-BCB3-19A3C81CBD31}" type="presOf" srcId="{3856A0E8-09CB-4DF4-8D11-1D0FD28BEFEA}" destId="{084CEA65-767A-4637-9F7C-9745D169C3F3}" srcOrd="0" destOrd="0" presId="urn:microsoft.com/office/officeart/2005/8/layout/pyramid3"/>
    <dgm:cxn modelId="{0844B9C3-30A8-4A7F-B0F6-388C91930D1E}" type="presOf" srcId="{028D95FB-3897-4DD0-A293-D48F49965D36}" destId="{8D89E2C8-B9C8-40F1-82C8-8B7854E6ADBD}" srcOrd="1" destOrd="0" presId="urn:microsoft.com/office/officeart/2005/8/layout/pyramid3"/>
    <dgm:cxn modelId="{C331A609-A8C0-40ED-AF1B-E248938827D8}" type="presOf" srcId="{D2D95946-4E51-49E3-98B7-51FDC47BAC9C}" destId="{6CD1D1C9-FD1B-4DD5-8EDE-4D705EB3A7C7}" srcOrd="0" destOrd="0" presId="urn:microsoft.com/office/officeart/2005/8/layout/pyramid3"/>
    <dgm:cxn modelId="{E9B670F0-74BC-4FFA-885D-DA58A775F9A2}" type="presOf" srcId="{A29571F2-25C0-46E9-8434-21D036DC2373}" destId="{1320D726-4E89-40CB-9BE7-468E3EB92522}" srcOrd="0" destOrd="0" presId="urn:microsoft.com/office/officeart/2005/8/layout/pyramid3"/>
    <dgm:cxn modelId="{2BEDC7C0-B349-488D-86F1-571C616A2D5D}" type="presParOf" srcId="{6CD1D1C9-FD1B-4DD5-8EDE-4D705EB3A7C7}" destId="{094829D9-1C31-4A92-A14D-94A5C2C797C3}" srcOrd="0" destOrd="0" presId="urn:microsoft.com/office/officeart/2005/8/layout/pyramid3"/>
    <dgm:cxn modelId="{F51B8160-7FCA-4A80-9A16-0245B32DB4F0}" type="presParOf" srcId="{094829D9-1C31-4A92-A14D-94A5C2C797C3}" destId="{084CEA65-767A-4637-9F7C-9745D169C3F3}" srcOrd="0" destOrd="0" presId="urn:microsoft.com/office/officeart/2005/8/layout/pyramid3"/>
    <dgm:cxn modelId="{390DD9C2-7CB1-4250-A9D6-08EE9BE073DA}" type="presParOf" srcId="{094829D9-1C31-4A92-A14D-94A5C2C797C3}" destId="{C372B611-C216-40D3-902F-535D4B5A80BD}" srcOrd="1" destOrd="0" presId="urn:microsoft.com/office/officeart/2005/8/layout/pyramid3"/>
    <dgm:cxn modelId="{FC4B5694-D235-4F94-AC2A-CECBFBE21CCE}" type="presParOf" srcId="{6CD1D1C9-FD1B-4DD5-8EDE-4D705EB3A7C7}" destId="{24614AF1-007A-4B7F-A364-DCA103481827}" srcOrd="1" destOrd="0" presId="urn:microsoft.com/office/officeart/2005/8/layout/pyramid3"/>
    <dgm:cxn modelId="{313B092C-63F6-4962-B323-E246E33C9F57}" type="presParOf" srcId="{24614AF1-007A-4B7F-A364-DCA103481827}" destId="{59AA76D8-CD63-4E0D-A55A-8719A06D2847}" srcOrd="0" destOrd="0" presId="urn:microsoft.com/office/officeart/2005/8/layout/pyramid3"/>
    <dgm:cxn modelId="{C0E57C8D-07CB-455E-8399-F7518693FC99}" type="presParOf" srcId="{24614AF1-007A-4B7F-A364-DCA103481827}" destId="{60C90F7A-F4FC-4D78-A1F2-BF9643D0D2E7}" srcOrd="1" destOrd="0" presId="urn:microsoft.com/office/officeart/2005/8/layout/pyramid3"/>
    <dgm:cxn modelId="{39E1774A-F8BB-4DFB-B4A0-D54520930D9B}" type="presParOf" srcId="{6CD1D1C9-FD1B-4DD5-8EDE-4D705EB3A7C7}" destId="{46B34541-35F1-42CD-8C6F-F0E70985CF7D}" srcOrd="2" destOrd="0" presId="urn:microsoft.com/office/officeart/2005/8/layout/pyramid3"/>
    <dgm:cxn modelId="{B68FCDC0-E46C-45E1-B703-9DD93A034AF3}" type="presParOf" srcId="{46B34541-35F1-42CD-8C6F-F0E70985CF7D}" destId="{CF5A32A1-1494-44D6-8F9C-997D9B245637}" srcOrd="0" destOrd="0" presId="urn:microsoft.com/office/officeart/2005/8/layout/pyramid3"/>
    <dgm:cxn modelId="{EAFD8E92-709F-4DF0-884C-168B6DCFBB4F}" type="presParOf" srcId="{46B34541-35F1-42CD-8C6F-F0E70985CF7D}" destId="{414CCECE-01A2-4681-B9FC-EB02BE0E0C58}" srcOrd="1" destOrd="0" presId="urn:microsoft.com/office/officeart/2005/8/layout/pyramid3"/>
    <dgm:cxn modelId="{7B7BFE81-DB09-43FD-8B81-F2BAE2A6A6AA}" type="presParOf" srcId="{6CD1D1C9-FD1B-4DD5-8EDE-4D705EB3A7C7}" destId="{22BC93E6-DFC1-4D7A-9DE8-7EC168FA8A90}" srcOrd="3" destOrd="0" presId="urn:microsoft.com/office/officeart/2005/8/layout/pyramid3"/>
    <dgm:cxn modelId="{DAC2827A-BBDB-4251-B8CC-CB04CE7DBFEB}" type="presParOf" srcId="{22BC93E6-DFC1-4D7A-9DE8-7EC168FA8A90}" destId="{D6F24B58-3EDB-4FEA-B9A3-9C2ACC968834}" srcOrd="0" destOrd="0" presId="urn:microsoft.com/office/officeart/2005/8/layout/pyramid3"/>
    <dgm:cxn modelId="{176CBCF6-036D-48FD-9A60-9251D0A48D4D}" type="presParOf" srcId="{22BC93E6-DFC1-4D7A-9DE8-7EC168FA8A90}" destId="{3CB8DBF0-A744-48EC-BB40-DDE651151723}" srcOrd="1" destOrd="0" presId="urn:microsoft.com/office/officeart/2005/8/layout/pyramid3"/>
    <dgm:cxn modelId="{0A622808-ACF1-4FE9-813A-FEF8D9CF35CB}" type="presParOf" srcId="{6CD1D1C9-FD1B-4DD5-8EDE-4D705EB3A7C7}" destId="{97CEB5A7-ED1E-4D2E-84F4-912F6CFE889F}" srcOrd="4" destOrd="0" presId="urn:microsoft.com/office/officeart/2005/8/layout/pyramid3"/>
    <dgm:cxn modelId="{61D35CD1-369E-4E76-A3B3-164897381066}" type="presParOf" srcId="{97CEB5A7-ED1E-4D2E-84F4-912F6CFE889F}" destId="{AED6B443-FC1A-42AE-B1A5-F0D5E8CFC9D0}" srcOrd="0" destOrd="0" presId="urn:microsoft.com/office/officeart/2005/8/layout/pyramid3"/>
    <dgm:cxn modelId="{6683AE3B-CD50-423E-A5CF-8710862266E7}" type="presParOf" srcId="{97CEB5A7-ED1E-4D2E-84F4-912F6CFE889F}" destId="{8D89E2C8-B9C8-40F1-82C8-8B7854E6ADBD}" srcOrd="1" destOrd="0" presId="urn:microsoft.com/office/officeart/2005/8/layout/pyramid3"/>
    <dgm:cxn modelId="{00D64C6A-D50C-4670-8C1A-0E605D8CFD45}" type="presParOf" srcId="{6CD1D1C9-FD1B-4DD5-8EDE-4D705EB3A7C7}" destId="{A91F4D05-7628-4C84-BDA6-2F217F73E112}" srcOrd="5" destOrd="0" presId="urn:microsoft.com/office/officeart/2005/8/layout/pyramid3"/>
    <dgm:cxn modelId="{41008E5F-4B19-442D-B8A0-B8033D4AA379}" type="presParOf" srcId="{A91F4D05-7628-4C84-BDA6-2F217F73E112}" destId="{1320D726-4E89-40CB-9BE7-468E3EB92522}" srcOrd="0" destOrd="0" presId="urn:microsoft.com/office/officeart/2005/8/layout/pyramid3"/>
    <dgm:cxn modelId="{A64054D0-743A-4837-A1E8-4C6047D160B1}" type="presParOf" srcId="{A91F4D05-7628-4C84-BDA6-2F217F73E112}" destId="{DEA25158-1821-47AE-A692-1C5B14897871}" srcOrd="1" destOrd="0" presId="urn:microsoft.com/office/officeart/2005/8/layout/pyramid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CEA65-767A-4637-9F7C-9745D169C3F3}">
      <dsp:nvSpPr>
        <dsp:cNvPr id="0" name=""/>
        <dsp:cNvSpPr/>
      </dsp:nvSpPr>
      <dsp:spPr>
        <a:xfrm rot="10800000">
          <a:off x="0" y="0"/>
          <a:ext cx="1639180" cy="513333"/>
        </a:xfrm>
        <a:prstGeom prst="trapezoid">
          <a:avLst>
            <a:gd name="adj" fmla="val 26610"/>
          </a:avLst>
        </a:prstGeom>
        <a:solidFill>
          <a:srgbClr val="FF6699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286856" y="0"/>
        <a:ext cx="1065467" cy="513333"/>
      </dsp:txXfrm>
    </dsp:sp>
    <dsp:sp modelId="{59AA76D8-CD63-4E0D-A55A-8719A06D2847}">
      <dsp:nvSpPr>
        <dsp:cNvPr id="0" name=""/>
        <dsp:cNvSpPr/>
      </dsp:nvSpPr>
      <dsp:spPr>
        <a:xfrm rot="10800000">
          <a:off x="136598" y="513333"/>
          <a:ext cx="1365984" cy="513333"/>
        </a:xfrm>
        <a:prstGeom prst="trapezoid">
          <a:avLst>
            <a:gd name="adj" fmla="val 26610"/>
          </a:avLst>
        </a:prstGeom>
        <a:solidFill>
          <a:schemeClr val="accent6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PL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375645" y="513333"/>
        <a:ext cx="887889" cy="513333"/>
      </dsp:txXfrm>
    </dsp:sp>
    <dsp:sp modelId="{CF5A32A1-1494-44D6-8F9C-997D9B245637}">
      <dsp:nvSpPr>
        <dsp:cNvPr id="0" name=""/>
        <dsp:cNvSpPr/>
      </dsp:nvSpPr>
      <dsp:spPr>
        <a:xfrm rot="10800000">
          <a:off x="273196" y="1026667"/>
          <a:ext cx="1092787" cy="513333"/>
        </a:xfrm>
        <a:prstGeom prst="trapezoid">
          <a:avLst>
            <a:gd name="adj" fmla="val 26610"/>
          </a:avLst>
        </a:prstGeom>
        <a:solidFill>
          <a:srgbClr val="1DC4FF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D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464434" y="1026667"/>
        <a:ext cx="710311" cy="513333"/>
      </dsp:txXfrm>
    </dsp:sp>
    <dsp:sp modelId="{D6F24B58-3EDB-4FEA-B9A3-9C2ACC968834}">
      <dsp:nvSpPr>
        <dsp:cNvPr id="0" name=""/>
        <dsp:cNvSpPr/>
      </dsp:nvSpPr>
      <dsp:spPr>
        <a:xfrm rot="10800000">
          <a:off x="409795" y="1540001"/>
          <a:ext cx="819590" cy="513333"/>
        </a:xfrm>
        <a:prstGeom prst="trapezoid">
          <a:avLst>
            <a:gd name="adj" fmla="val 26610"/>
          </a:avLst>
        </a:prstGeom>
        <a:solidFill>
          <a:srgbClr val="92D050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C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553223" y="1540001"/>
        <a:ext cx="532733" cy="513333"/>
      </dsp:txXfrm>
    </dsp:sp>
    <dsp:sp modelId="{AED6B443-FC1A-42AE-B1A5-F0D5E8CFC9D0}">
      <dsp:nvSpPr>
        <dsp:cNvPr id="0" name=""/>
        <dsp:cNvSpPr/>
      </dsp:nvSpPr>
      <dsp:spPr>
        <a:xfrm rot="10800000">
          <a:off x="546393" y="2053335"/>
          <a:ext cx="546393" cy="513333"/>
        </a:xfrm>
        <a:prstGeom prst="trapezoid">
          <a:avLst>
            <a:gd name="adj" fmla="val 26610"/>
          </a:avLst>
        </a:prstGeom>
        <a:solidFill>
          <a:srgbClr val="FFC000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B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642012" y="2053335"/>
        <a:ext cx="355155" cy="513333"/>
      </dsp:txXfrm>
    </dsp:sp>
    <dsp:sp modelId="{1320D726-4E89-40CB-9BE7-468E3EB92522}">
      <dsp:nvSpPr>
        <dsp:cNvPr id="0" name=""/>
        <dsp:cNvSpPr/>
      </dsp:nvSpPr>
      <dsp:spPr>
        <a:xfrm rot="10800000">
          <a:off x="682992" y="2566669"/>
          <a:ext cx="273196" cy="513333"/>
        </a:xfrm>
        <a:prstGeom prst="trapezoid">
          <a:avLst>
            <a:gd name="adj" fmla="val 5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A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682992" y="2566669"/>
        <a:ext cx="273196" cy="513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23DB4321-069F-497C-91B8-AA1503E1D843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30FCFAD3-3B8C-441E-9CCC-9BA2E8F42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85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日付プレースホルダー 3"/>
          <p:cNvSpPr txBox="1">
            <a:spLocks/>
          </p:cNvSpPr>
          <p:nvPr userDrawn="1"/>
        </p:nvSpPr>
        <p:spPr>
          <a:xfrm>
            <a:off x="457200" y="6886046"/>
            <a:ext cx="2133600" cy="3955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015F49-9C7A-43D8-A188-B3F89A01B1F3}" type="datetimeFigureOut">
              <a:rPr lang="ja-JP" altLang="en-US" smtClean="0"/>
              <a:pPr/>
              <a:t>2017/9/13</a:t>
            </a:fld>
            <a:endParaRPr lang="ja-JP" altLang="en-US"/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4587306" y="339154"/>
            <a:ext cx="21360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のご紹介</a:t>
            </a:r>
            <a:endParaRPr kumimoji="1" lang="en-US" altLang="ja-JP" sz="26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 userDrawn="1"/>
        </p:nvSpPr>
        <p:spPr>
          <a:xfrm>
            <a:off x="290468" y="822898"/>
            <a:ext cx="6295595" cy="8820148"/>
          </a:xfrm>
          <a:prstGeom prst="roundRect">
            <a:avLst>
              <a:gd name="adj" fmla="val 340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19" name="テキスト ボックス 17"/>
          <p:cNvSpPr txBox="1"/>
          <p:nvPr userDrawn="1"/>
        </p:nvSpPr>
        <p:spPr>
          <a:xfrm>
            <a:off x="4437718" y="9656396"/>
            <a:ext cx="2148345" cy="173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Copyright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©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2017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DIP Corporation, All rights reserved.</a:t>
            </a:r>
          </a:p>
        </p:txBody>
      </p:sp>
      <p:pic>
        <p:nvPicPr>
          <p:cNvPr id="1026" name="Picture 2" descr="\\dip-mdc-fs02\CORP\事業企画（MD）\営業企画課\005.個人フォルダ\丹伊田\常谷さん資料\nextshir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310" y="224594"/>
            <a:ext cx="2903399" cy="48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7"/>
          <p:cNvSpPr txBox="1"/>
          <p:nvPr userDrawn="1"/>
        </p:nvSpPr>
        <p:spPr>
          <a:xfrm>
            <a:off x="290468" y="9664000"/>
            <a:ext cx="1845377" cy="173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バイトル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NEXT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はディップ株式会社の登録表彰です。</a:t>
            </a:r>
            <a:endParaRPr kumimoji="1" lang="en-US" altLang="ja-JP" sz="530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3068960" y="9371910"/>
            <a:ext cx="39690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適用条件：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日～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日までに掲載開始の案件</a:t>
            </a:r>
            <a:endParaRPr lang="en-US" altLang="ja-JP" sz="1100" b="1" u="sng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2390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51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72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14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01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82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29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1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93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19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75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567730" y="992557"/>
            <a:ext cx="88239" cy="507825"/>
          </a:xfrm>
          <a:prstGeom prst="roundRect">
            <a:avLst>
              <a:gd name="adj" fmla="val 9847"/>
            </a:avLst>
          </a:prstGeom>
          <a:solidFill>
            <a:srgbClr val="237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 flipH="1">
            <a:off x="1278441" y="1753942"/>
            <a:ext cx="63780" cy="5155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04533" y="1780891"/>
            <a:ext cx="8002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Point</a:t>
            </a:r>
            <a:r>
              <a:rPr kumimoji="1" lang="en-US" altLang="ja-JP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1</a:t>
            </a:r>
            <a:endParaRPr kumimoji="1" lang="ja-JP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 flipH="1">
            <a:off x="1278441" y="2512802"/>
            <a:ext cx="63780" cy="5155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04533" y="2539751"/>
            <a:ext cx="8002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Point</a:t>
            </a:r>
            <a:r>
              <a:rPr kumimoji="1" lang="en-US" altLang="ja-JP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2</a:t>
            </a:r>
            <a:endParaRPr kumimoji="1" lang="ja-JP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 flipH="1">
            <a:off x="1278441" y="3292986"/>
            <a:ext cx="63780" cy="5155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04533" y="3319935"/>
            <a:ext cx="8002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Point</a:t>
            </a:r>
            <a:r>
              <a:rPr kumimoji="1" lang="en-US" altLang="ja-JP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3</a:t>
            </a:r>
            <a:endParaRPr kumimoji="1" lang="ja-JP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1345394" y="1756128"/>
            <a:ext cx="3128183" cy="523220"/>
          </a:xfrm>
          <a:prstGeom prst="roundRect">
            <a:avLst>
              <a:gd name="adj" fmla="val 11566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軽作業・物流職種への</a:t>
            </a:r>
            <a:endParaRPr lang="en-US" altLang="ja-JP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応募割合が最も多くなっています！</a:t>
            </a:r>
            <a:endParaRPr lang="ja-JP" altLang="en-US" sz="1600" b="1" dirty="0">
              <a:solidFill>
                <a:srgbClr val="FF0066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1345394" y="2360712"/>
            <a:ext cx="3490203" cy="813970"/>
          </a:xfrm>
          <a:prstGeom prst="roundRect">
            <a:avLst>
              <a:gd name="adj" fmla="val 11566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ドライバーの応募数は更に上昇！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前年比約</a:t>
            </a:r>
            <a:r>
              <a:rPr lang="en-US" altLang="ja-JP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2.8</a:t>
            </a:r>
            <a:r>
              <a:rPr lang="ja-JP" altLang="en-US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倍！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(2016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月と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2017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月比較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345394" y="3152800"/>
            <a:ext cx="4155874" cy="813970"/>
          </a:xfrm>
          <a:prstGeom prst="roundRect">
            <a:avLst>
              <a:gd name="adj" fmla="val 11566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代が</a:t>
            </a: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41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%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！</a:t>
            </a: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40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代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まで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も</a:t>
            </a: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85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％！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若手未経験</a:t>
            </a:r>
            <a:r>
              <a:rPr lang="ja-JP" altLang="en-US" sz="1600" b="1" dirty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から経験者まで幅広く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狙えます！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37469" y="4033306"/>
            <a:ext cx="2302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▼応募者年齢層 </a:t>
            </a:r>
            <a:r>
              <a:rPr lang="en-US" altLang="ja-JP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(2016</a:t>
            </a:r>
            <a:r>
              <a:rPr lang="ja-JP" alt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9~11</a:t>
            </a:r>
            <a:r>
              <a:rPr lang="ja-JP" alt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kumimoji="1" lang="ja-JP" alt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56" name="グラフ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412767"/>
              </p:ext>
            </p:extLst>
          </p:nvPr>
        </p:nvGraphicFramePr>
        <p:xfrm>
          <a:off x="3945040" y="1593489"/>
          <a:ext cx="3112456" cy="2260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7" name="テキスト ボックス 56"/>
          <p:cNvSpPr txBox="1"/>
          <p:nvPr/>
        </p:nvSpPr>
        <p:spPr>
          <a:xfrm>
            <a:off x="4658165" y="1395933"/>
            <a:ext cx="2083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▼職種別応募比率</a:t>
            </a:r>
            <a:r>
              <a:rPr lang="ja-JP" altLang="en-US" sz="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(2016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9~11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kumimoji="1" lang="ja-JP" alt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58" name="グラフ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599425"/>
              </p:ext>
            </p:extLst>
          </p:nvPr>
        </p:nvGraphicFramePr>
        <p:xfrm>
          <a:off x="1496071" y="4085175"/>
          <a:ext cx="4649387" cy="1155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" name="テキスト ボックス 58"/>
          <p:cNvSpPr txBox="1"/>
          <p:nvPr/>
        </p:nvSpPr>
        <p:spPr>
          <a:xfrm>
            <a:off x="869675" y="4509898"/>
            <a:ext cx="67839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軽作業・物流</a:t>
            </a:r>
            <a:endParaRPr kumimoji="1" lang="ja-JP" altLang="en-US" sz="700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36002" y="925742"/>
            <a:ext cx="54622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バイトル</a:t>
            </a: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NEXT</a:t>
            </a: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がドライバー採用に強い理由</a:t>
            </a:r>
            <a:endParaRPr lang="ja-JP" altLang="en-US" sz="2000" b="1" dirty="0">
              <a:solidFill>
                <a:srgbClr val="237DE9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752646" y="1272084"/>
            <a:ext cx="399892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ja-JP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軽作業・物流企業へ就職志望の求職者を多く獲得しております！</a:t>
            </a:r>
            <a:endParaRPr lang="en-US" altLang="ja-JP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578860" y="5129254"/>
            <a:ext cx="88239" cy="507825"/>
          </a:xfrm>
          <a:prstGeom prst="roundRect">
            <a:avLst>
              <a:gd name="adj" fmla="val 9847"/>
            </a:avLst>
          </a:prstGeom>
          <a:solidFill>
            <a:srgbClr val="237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734432" y="5049739"/>
            <a:ext cx="45999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AZ-COM</a:t>
            </a: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ネット会員様  </a:t>
            </a: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“ </a:t>
            </a: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ご優待価格 </a:t>
            </a: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”</a:t>
            </a:r>
            <a:endParaRPr lang="ja-JP" altLang="en-US" sz="2000" b="1" dirty="0">
              <a:solidFill>
                <a:srgbClr val="237DE9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789176" y="5396081"/>
            <a:ext cx="38162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ja-JP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ぜひ、この機会にバイトル</a:t>
            </a: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NEXT</a:t>
            </a:r>
            <a:r>
              <a:rPr lang="ja-JP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をお試しください！</a:t>
            </a:r>
            <a:endParaRPr lang="ja-JP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510860" y="9294966"/>
            <a:ext cx="24219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ja-JP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バイトル</a:t>
            </a:r>
            <a:r>
              <a:rPr lang="en-US" altLang="ja-JP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NEXT</a:t>
            </a:r>
            <a:r>
              <a:rPr lang="ja-JP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のみの対象となります。</a:t>
            </a:r>
            <a:endParaRPr lang="en-US" altLang="ja-JP" sz="800" b="0" dirty="0">
              <a:solidFill>
                <a:schemeClr val="tx1">
                  <a:lumMod val="50000"/>
                  <a:lumOff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>
              <a:defRPr/>
            </a:pPr>
            <a:r>
              <a:rPr lang="en-US" altLang="ja-JP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他キャンペーンとの併用は不可となります</a:t>
            </a:r>
            <a:r>
              <a:rPr lang="ja-JP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800" dirty="0">
              <a:solidFill>
                <a:schemeClr val="tx1">
                  <a:lumMod val="50000"/>
                  <a:lumOff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3140968" y="5817096"/>
            <a:ext cx="1511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</a:t>
            </a:r>
            <a:r>
              <a:rPr lang="en-US" altLang="ja-JP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</a:t>
            </a:r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プラン</a:t>
            </a:r>
            <a:r>
              <a:rPr lang="en-US" altLang="ja-JP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大画像</a:t>
            </a:r>
            <a:endParaRPr lang="en-US" altLang="ja-JP" sz="1200" b="1" dirty="0">
              <a:solidFill>
                <a:srgbClr val="237DE9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31" name="表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198260"/>
              </p:ext>
            </p:extLst>
          </p:nvPr>
        </p:nvGraphicFramePr>
        <p:xfrm>
          <a:off x="3238666" y="6106811"/>
          <a:ext cx="3017367" cy="119807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64650"/>
                <a:gridCol w="634459"/>
                <a:gridCol w="734762"/>
                <a:gridCol w="1183496"/>
              </a:tblGrid>
              <a:tr h="1589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枠数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掲載期間</a:t>
                      </a:r>
                      <a:endParaRPr kumimoji="1" lang="ja-JP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通常料金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特別価格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392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253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105</a:t>
                      </a:r>
                      <a:r>
                        <a:rPr kumimoji="1" lang="en-US" altLang="ja-JP" sz="7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649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252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506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175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\1,298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490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4" name="テキスト ボックス 143"/>
          <p:cNvSpPr txBox="1"/>
          <p:nvPr/>
        </p:nvSpPr>
        <p:spPr>
          <a:xfrm>
            <a:off x="1064336" y="5725343"/>
            <a:ext cx="1860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▼プラン別 掲載順位</a:t>
            </a:r>
            <a:endParaRPr kumimoji="1" lang="ja-JP" altLang="en-US" sz="11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61" name="図表 60"/>
          <p:cNvGraphicFramePr/>
          <p:nvPr>
            <p:extLst>
              <p:ext uri="{D42A27DB-BD31-4B8C-83A1-F6EECF244321}">
                <p14:modId xmlns:p14="http://schemas.microsoft.com/office/powerpoint/2010/main" val="2924934388"/>
              </p:ext>
            </p:extLst>
          </p:nvPr>
        </p:nvGraphicFramePr>
        <p:xfrm>
          <a:off x="1145829" y="6040182"/>
          <a:ext cx="1639181" cy="3080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62" name="グループ化 61"/>
          <p:cNvGrpSpPr/>
          <p:nvPr/>
        </p:nvGrpSpPr>
        <p:grpSpPr>
          <a:xfrm>
            <a:off x="555717" y="5987653"/>
            <a:ext cx="466917" cy="3060523"/>
            <a:chOff x="3159219" y="2055522"/>
            <a:chExt cx="529064" cy="3874278"/>
          </a:xfrm>
        </p:grpSpPr>
        <p:grpSp>
          <p:nvGrpSpPr>
            <p:cNvPr id="63" name="グループ化 62"/>
            <p:cNvGrpSpPr/>
            <p:nvPr/>
          </p:nvGrpSpPr>
          <p:grpSpPr>
            <a:xfrm>
              <a:off x="3195166" y="2055522"/>
              <a:ext cx="493117" cy="3874278"/>
              <a:chOff x="3195166" y="2055522"/>
              <a:chExt cx="493117" cy="3874278"/>
            </a:xfrm>
          </p:grpSpPr>
          <p:sp>
            <p:nvSpPr>
              <p:cNvPr id="66" name="右矢印 65"/>
              <p:cNvSpPr/>
              <p:nvPr/>
            </p:nvSpPr>
            <p:spPr bwMode="auto">
              <a:xfrm rot="16200000">
                <a:off x="1504586" y="3746102"/>
                <a:ext cx="3874278" cy="493117"/>
              </a:xfrm>
              <a:prstGeom prst="rightArrow">
                <a:avLst/>
              </a:prstGeom>
              <a:gradFill flip="none" rotWithShape="1">
                <a:gsLst>
                  <a:gs pos="4000">
                    <a:schemeClr val="bg1"/>
                  </a:gs>
                  <a:gs pos="89000">
                    <a:srgbClr val="FF5050">
                      <a:lumMod val="61000"/>
                      <a:lumOff val="39000"/>
                    </a:srgbClr>
                  </a:gs>
                  <a:gs pos="19000">
                    <a:srgbClr val="FBF2BD"/>
                  </a:gs>
                  <a:gs pos="0">
                    <a:schemeClr val="bg1"/>
                  </a:gs>
                  <a:gs pos="47000">
                    <a:srgbClr val="FFC000">
                      <a:lumMod val="60000"/>
                      <a:lumOff val="40000"/>
                    </a:srgbClr>
                  </a:gs>
                </a:gsLst>
                <a:lin ang="0" scaled="1"/>
                <a:tileRect/>
              </a:gra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67" name="テキスト ボックス 66"/>
              <p:cNvSpPr txBox="1"/>
              <p:nvPr/>
            </p:nvSpPr>
            <p:spPr>
              <a:xfrm>
                <a:off x="3200391" y="3267491"/>
                <a:ext cx="453364" cy="1579868"/>
              </a:xfrm>
              <a:prstGeom prst="rect">
                <a:avLst/>
              </a:prstGeom>
              <a:noFill/>
            </p:spPr>
            <p:txBody>
              <a:bodyPr vert="eaVert" wrap="square" rtlCol="0" anchor="ctr">
                <a:spAutoFit/>
              </a:bodyPr>
              <a:lstStyle/>
              <a:p>
                <a:pPr algn="ctr"/>
                <a:r>
                  <a:rPr kumimoji="1" lang="ja-JP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露出度</a:t>
                </a:r>
              </a:p>
            </p:txBody>
          </p:sp>
        </p:grpSp>
        <p:sp>
          <p:nvSpPr>
            <p:cNvPr id="64" name="テキスト ボックス 63"/>
            <p:cNvSpPr txBox="1"/>
            <p:nvPr/>
          </p:nvSpPr>
          <p:spPr>
            <a:xfrm>
              <a:off x="3159219" y="2148486"/>
              <a:ext cx="523113" cy="308148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高</a:t>
              </a: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3159220" y="5611442"/>
              <a:ext cx="523113" cy="308148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低</a:t>
              </a:r>
            </a:p>
          </p:txBody>
        </p:sp>
      </p:grpSp>
      <p:grpSp>
        <p:nvGrpSpPr>
          <p:cNvPr id="68" name="グループ化 67"/>
          <p:cNvGrpSpPr/>
          <p:nvPr/>
        </p:nvGrpSpPr>
        <p:grpSpPr>
          <a:xfrm rot="21264768">
            <a:off x="254558" y="174527"/>
            <a:ext cx="1394104" cy="619544"/>
            <a:chOff x="3678829" y="2731491"/>
            <a:chExt cx="1394104" cy="583746"/>
          </a:xfrm>
        </p:grpSpPr>
        <p:sp>
          <p:nvSpPr>
            <p:cNvPr id="69" name="四角形吹き出し 68"/>
            <p:cNvSpPr/>
            <p:nvPr/>
          </p:nvSpPr>
          <p:spPr>
            <a:xfrm rot="21228556">
              <a:off x="3710264" y="2731491"/>
              <a:ext cx="1169465" cy="583746"/>
            </a:xfrm>
            <a:prstGeom prst="wedgeRectCallout">
              <a:avLst>
                <a:gd name="adj1" fmla="val -21935"/>
                <a:gd name="adj2" fmla="val 67200"/>
              </a:avLst>
            </a:prstGeom>
            <a:solidFill>
              <a:srgbClr val="F0EA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200"/>
                </a:spcBef>
              </a:pPr>
              <a:endParaRPr kumimoji="1" lang="ja-JP" altLang="en-US" sz="2000">
                <a:solidFill>
                  <a:srgbClr val="FFFF00"/>
                </a:solidFill>
              </a:endParaRPr>
            </a:p>
          </p:txBody>
        </p:sp>
        <p:sp>
          <p:nvSpPr>
            <p:cNvPr id="70" name="角丸四角形 69"/>
            <p:cNvSpPr/>
            <p:nvPr/>
          </p:nvSpPr>
          <p:spPr>
            <a:xfrm rot="21205690">
              <a:off x="3678829" y="2875048"/>
              <a:ext cx="1394104" cy="256258"/>
            </a:xfrm>
            <a:prstGeom prst="roundRect">
              <a:avLst>
                <a:gd name="adj" fmla="val 11566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ts val="200"/>
                </a:spcBef>
              </a:pPr>
              <a:r>
                <a:rPr lang="en-US" altLang="ja-JP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AZ-COM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ネット</a:t>
              </a:r>
              <a:endPara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明朝E" pitchFamily="17" charset="-128"/>
                <a:ea typeface="HG明朝E" pitchFamily="17" charset="-128"/>
                <a:cs typeface="Meiryo UI" pitchFamily="50" charset="-128"/>
              </a:endParaRPr>
            </a:p>
            <a:p>
              <a:pPr>
                <a:spcBef>
                  <a:spcPts val="200"/>
                </a:spcBef>
              </a:pPr>
              <a:r>
                <a:rPr lang="ja-JP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会員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様ご優待！</a:t>
              </a:r>
              <a:endPara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明朝E" pitchFamily="17" charset="-128"/>
                <a:ea typeface="HG明朝E" pitchFamily="17" charset="-128"/>
                <a:cs typeface="Meiryo UI" pitchFamily="50" charset="-128"/>
              </a:endParaRPr>
            </a:p>
          </p:txBody>
        </p:sp>
      </p:grpSp>
      <p:sp>
        <p:nvSpPr>
          <p:cNvPr id="71" name="テキスト ボックス 70"/>
          <p:cNvSpPr txBox="1"/>
          <p:nvPr/>
        </p:nvSpPr>
        <p:spPr>
          <a:xfrm>
            <a:off x="1586581" y="24765"/>
            <a:ext cx="15543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滋賀・奈良・和歌山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版</a:t>
            </a:r>
            <a:endParaRPr kumimoji="1" lang="ja-JP" altLang="en-US" sz="105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3140968" y="7545288"/>
            <a:ext cx="14959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</a:t>
            </a:r>
            <a:r>
              <a:rPr lang="en-US" altLang="ja-JP" sz="1200" b="1" dirty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</a:t>
            </a:r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プラン</a:t>
            </a:r>
            <a:r>
              <a:rPr lang="en-US" altLang="ja-JP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大画像</a:t>
            </a:r>
            <a:endParaRPr lang="en-US" altLang="ja-JP" sz="1200" b="1" dirty="0">
              <a:solidFill>
                <a:srgbClr val="237DE9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27" name="表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796792"/>
              </p:ext>
            </p:extLst>
          </p:nvPr>
        </p:nvGraphicFramePr>
        <p:xfrm>
          <a:off x="3238666" y="7859386"/>
          <a:ext cx="3017367" cy="119807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64650"/>
                <a:gridCol w="634459"/>
                <a:gridCol w="734762"/>
                <a:gridCol w="1183496"/>
              </a:tblGrid>
              <a:tr h="1589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枠数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掲載期間</a:t>
                      </a:r>
                      <a:endParaRPr kumimoji="1" lang="ja-JP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通常料金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特別価格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392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204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70</a:t>
                      </a:r>
                      <a:r>
                        <a:rPr kumimoji="1" lang="en-US" altLang="ja-JP" sz="7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498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168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408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119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\996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336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1345394" y="7041232"/>
            <a:ext cx="1219510" cy="1080120"/>
          </a:xfrm>
          <a:prstGeom prst="rect">
            <a:avLst/>
          </a:prstGeom>
          <a:noFill/>
          <a:ln w="38100">
            <a:solidFill>
              <a:srgbClr val="237D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917436"/>
              </p:ext>
            </p:extLst>
          </p:nvPr>
        </p:nvGraphicFramePr>
        <p:xfrm>
          <a:off x="3090497" y="5759908"/>
          <a:ext cx="3180947" cy="35350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4165"/>
                <a:gridCol w="444165"/>
                <a:gridCol w="569813"/>
                <a:gridCol w="752568"/>
                <a:gridCol w="970236"/>
              </a:tblGrid>
              <a:tr h="232546">
                <a:tc>
                  <a:txBody>
                    <a:bodyPr/>
                    <a:lstStyle/>
                    <a:p>
                      <a:pPr algn="ctr"/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枠数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掲載期間</a:t>
                      </a:r>
                      <a:endParaRPr kumimoji="1" lang="ja-JP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通常料金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特別価格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31732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Ｄ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プ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ラ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ン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253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105</a:t>
                      </a:r>
                      <a:r>
                        <a:rPr kumimoji="1" lang="en-US" altLang="ja-JP" sz="7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4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472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189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649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252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506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175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4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944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336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5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\1,298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490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Ｃ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プ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ラ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ン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226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80</a:t>
                      </a:r>
                      <a:r>
                        <a:rPr kumimoji="1" lang="en-US" altLang="ja-JP" sz="7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552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192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452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136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56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\1,104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384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65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343</Words>
  <Application>Microsoft Office PowerPoint</Application>
  <PresentationFormat>A4 210 x 297 mm</PresentationFormat>
  <Paragraphs>122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丹伊田 大暉</dc:creator>
  <cp:lastModifiedBy>松木 亜結</cp:lastModifiedBy>
  <cp:revision>116</cp:revision>
  <cp:lastPrinted>2017-03-07T07:11:25Z</cp:lastPrinted>
  <dcterms:created xsi:type="dcterms:W3CDTF">2016-08-23T07:07:19Z</dcterms:created>
  <dcterms:modified xsi:type="dcterms:W3CDTF">2017-09-13T08:42:02Z</dcterms:modified>
</cp:coreProperties>
</file>