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DE9"/>
    <a:srgbClr val="FF66CC"/>
    <a:srgbClr val="1DC4FF"/>
    <a:srgbClr val="43CEFF"/>
    <a:srgbClr val="FF3399"/>
    <a:srgbClr val="E60000"/>
    <a:srgbClr val="FF6699"/>
    <a:srgbClr val="FF9933"/>
    <a:srgbClr val="FF99CC"/>
    <a:srgbClr val="87E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8" autoAdjust="0"/>
    <p:restoredTop sz="94700" autoAdjust="0"/>
  </p:normalViewPr>
  <p:slideViewPr>
    <p:cSldViewPr>
      <p:cViewPr>
        <p:scale>
          <a:sx n="125" d="100"/>
          <a:sy n="125" d="100"/>
        </p:scale>
        <p:origin x="-1794" y="-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Downloads\NEXT&#29305;&#38598;&#29992;&#12487;&#12540;&#12479;(&#24540;&#21215;&#21106;&#21512;&#12539;&#24540;&#21215;&#21069;&#24180;&#27604;&#12539;SEO&#12527;&#12540;&#1248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AppData\Roaming\Microsoft\Excel\NEXT&#29305;&#38598;&#29992;&#12487;&#12540;&#12479;(&#24540;&#21215;&#21106;&#21512;&#12539;&#24540;&#21215;&#21069;&#24180;&#27604;&#12539;SEO&#12527;&#12540;&#12489;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'[NEXT特集用データ(応募割合・応募前年比・SEOワード).xlsx]201701応募割合'!$B$19</c:f>
              <c:strCache>
                <c:ptCount val="1"/>
                <c:pt idx="0">
                  <c:v>データの個数 / バイ社Flg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explosion val="5"/>
            <c:spPr>
              <a:solidFill>
                <a:srgbClr val="3FCDFF"/>
              </a:solidFill>
              <a:ln w="31750">
                <a:solidFill>
                  <a:srgbClr val="047EE2"/>
                </a:solidFill>
              </a:ln>
            </c:spPr>
          </c:dPt>
          <c:dPt>
            <c:idx val="1"/>
            <c:bubble3D val="0"/>
            <c:spPr>
              <a:solidFill>
                <a:srgbClr val="FF7DBE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B265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8989"/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9033072274756654"/>
                  <c:y val="0.17148694801722128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FF00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575930810130726"/>
                  <c:y val="-0.111354180791325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288312159035953E-2"/>
                  <c:y val="-0.14799895385854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523171705729507"/>
                  <c:y val="-0.16971156640042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916904021641726"/>
                  <c:y val="-5.06770356975086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376630807483729"/>
                  <c:y val="9.3638696889464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800" b="1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'[NEXT特集用データ(応募割合・応募前年比・SEOワード).xlsx]201701応募割合'!$A$31:$A$39</c:f>
              <c:strCache>
                <c:ptCount val="9"/>
                <c:pt idx="0">
                  <c:v>軽作業・物流</c:v>
                </c:pt>
                <c:pt idx="1">
                  <c:v>オフィス</c:v>
                </c:pt>
                <c:pt idx="2">
                  <c:v>フード・飲食</c:v>
                </c:pt>
                <c:pt idx="3">
                  <c:v>サービス</c:v>
                </c:pt>
                <c:pt idx="4">
                  <c:v>製造・建築・土木</c:v>
                </c:pt>
                <c:pt idx="5">
                  <c:v>営業</c:v>
                </c:pt>
                <c:pt idx="6">
                  <c:v>その他</c:v>
                </c:pt>
                <c:pt idx="7">
                  <c:v>IT・クリエイティブ</c:v>
                </c:pt>
                <c:pt idx="8">
                  <c:v>医療・介護・福祉</c:v>
                </c:pt>
              </c:strCache>
            </c:strRef>
          </c:cat>
          <c:val>
            <c:numRef>
              <c:f>'[NEXT特集用データ(応募割合・応募前年比・SEOワード).xlsx]201701応募割合'!$B$31:$B$39</c:f>
              <c:numCache>
                <c:formatCode>0%</c:formatCode>
                <c:ptCount val="9"/>
                <c:pt idx="0">
                  <c:v>0.26</c:v>
                </c:pt>
                <c:pt idx="1">
                  <c:v>0.15</c:v>
                </c:pt>
                <c:pt idx="2" formatCode="0.00%">
                  <c:v>0.14399999999999999</c:v>
                </c:pt>
                <c:pt idx="3" formatCode="0.00%">
                  <c:v>0.124</c:v>
                </c:pt>
                <c:pt idx="4" formatCode="0.00%">
                  <c:v>0.122</c:v>
                </c:pt>
                <c:pt idx="5" formatCode="0.00%">
                  <c:v>9.0999999999999998E-2</c:v>
                </c:pt>
                <c:pt idx="6" formatCode="0.00%">
                  <c:v>4.8000000000000001E-2</c:v>
                </c:pt>
                <c:pt idx="7" formatCode="0.00%">
                  <c:v>3.3000000000000002E-2</c:v>
                </c:pt>
                <c:pt idx="8" formatCode="0.00%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txPr>
    <a:bodyPr/>
    <a:lstStyle/>
    <a:p>
      <a:pPr>
        <a:defRPr sz="500" b="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83410857015672E-2"/>
          <c:y val="6.4896755162241887E-2"/>
          <c:w val="0.9604405512384061"/>
          <c:h val="0.728124404803381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Sheet1!$K$7</c:f>
              <c:strCache>
                <c:ptCount val="1"/>
                <c:pt idx="0">
                  <c:v>～20代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99"/>
              </a:solidFill>
            </c:spPr>
          </c:dPt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Sheet1!$K$21</c:f>
              <c:numCache>
                <c:formatCode>0.0%</c:formatCode>
                <c:ptCount val="1"/>
                <c:pt idx="0">
                  <c:v>0.41</c:v>
                </c:pt>
              </c:numCache>
            </c:numRef>
          </c:val>
        </c:ser>
        <c:ser>
          <c:idx val="1"/>
          <c:order val="1"/>
          <c:tx>
            <c:strRef>
              <c:f>Sheet1!$L$7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3FCDFF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Sheet1!$L$21</c:f>
              <c:numCache>
                <c:formatCode>0.0%</c:formatCode>
                <c:ptCount val="1"/>
                <c:pt idx="0">
                  <c:v>0.23400000000000001</c:v>
                </c:pt>
              </c:numCache>
            </c:numRef>
          </c:val>
        </c:ser>
        <c:ser>
          <c:idx val="2"/>
          <c:order val="2"/>
          <c:tx>
            <c:strRef>
              <c:f>Sheet1!$M$7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Sheet1!$M$21</c:f>
              <c:numCache>
                <c:formatCode>0.0%</c:formatCode>
                <c:ptCount val="1"/>
                <c:pt idx="0">
                  <c:v>0.224</c:v>
                </c:pt>
              </c:numCache>
            </c:numRef>
          </c:val>
        </c:ser>
        <c:ser>
          <c:idx val="3"/>
          <c:order val="3"/>
          <c:tx>
            <c:strRef>
              <c:f>Sheet1!$N$7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Sheet1!$N$21</c:f>
              <c:numCache>
                <c:formatCode>0.0%</c:formatCode>
                <c:ptCount val="1"/>
                <c:pt idx="0">
                  <c:v>9.1999999999999998E-2</c:v>
                </c:pt>
              </c:numCache>
            </c:numRef>
          </c:val>
        </c:ser>
        <c:ser>
          <c:idx val="4"/>
          <c:order val="4"/>
          <c:tx>
            <c:strRef>
              <c:f>Sheet1!$O$7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Sheet1!$O$21</c:f>
              <c:numCache>
                <c:formatCode>0.0%</c:formatCode>
                <c:ptCount val="1"/>
                <c:pt idx="0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1856640"/>
        <c:axId val="21858176"/>
      </c:barChart>
      <c:catAx>
        <c:axId val="21856640"/>
        <c:scaling>
          <c:orientation val="minMax"/>
        </c:scaling>
        <c:delete val="1"/>
        <c:axPos val="l"/>
        <c:majorTickMark val="none"/>
        <c:minorTickMark val="none"/>
        <c:tickLblPos val="nextTo"/>
        <c:crossAx val="21858176"/>
        <c:crosses val="autoZero"/>
        <c:auto val="1"/>
        <c:lblAlgn val="ctr"/>
        <c:lblOffset val="100"/>
        <c:noMultiLvlLbl val="0"/>
      </c:catAx>
      <c:valAx>
        <c:axId val="2185817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1856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95946-4E51-49E3-98B7-51FDC47BAC9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3856A0E8-09CB-4DF4-8D11-1D0FD28BEFEA}">
      <dgm:prSet phldrT="[テキスト]" custT="1"/>
      <dgm:spPr>
        <a:solidFill>
          <a:srgbClr val="FF6699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2824D53E-357E-4384-AF45-737ADDAD7083}" type="par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55F2A76F-B00F-4DEA-AF28-FD5DA16F2196}" type="sib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78DB771D-EDE9-4F0B-833E-46AB7A9FE844}">
      <dgm:prSet phldrT="[テキスト]" custT="1"/>
      <dgm:spPr>
        <a:solidFill>
          <a:schemeClr val="accent6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3C8A2C-10B3-408B-A109-4508C77648A5}" type="par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09E7DB-C7F0-4D33-AA2D-47F31B419DCB}" type="sib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EC810760-E6D1-45BA-9F17-78834B7E0F46}">
      <dgm:prSet phldrT="[テキスト]" custT="1"/>
      <dgm:spPr>
        <a:solidFill>
          <a:srgbClr val="1DC4FF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9F311115-C5D9-49B7-87E6-7D9899764FE0}" type="par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B2641B-ACC6-4071-A95A-DB2852180F4E}" type="sib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74D3B29-C1DF-4012-8C7F-131300BE409F}">
      <dgm:prSet phldrT="[テキスト]" custT="1"/>
      <dgm:spPr>
        <a:solidFill>
          <a:srgbClr val="92D05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F99FE1A-33D4-4BBC-A542-DAA367C5CA26}" type="par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3C5E9ED5-F7EC-40DE-99C7-9367247BF5FA}" type="sib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28D95FB-3897-4DD0-A293-D48F49965D36}">
      <dgm:prSet phldrT="[テキスト]" custT="1"/>
      <dgm:spPr>
        <a:solidFill>
          <a:srgbClr val="FFC00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D739F6-70F2-4592-AF98-AEC1B120104E}" type="par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D6170D12-E28E-495A-B0E2-BD2805368190}" type="sib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A29571F2-25C0-46E9-8434-21D036DC2373}">
      <dgm:prSet phldrT="[テキスト]" custT="1"/>
      <dgm:spPr>
        <a:solidFill>
          <a:schemeClr val="bg1">
            <a:lumMod val="6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anchor="t"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896ADEC-3807-4BF9-893C-3FDBF219D441}" type="sib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8D6E20A-2EED-45E9-89C2-E57B7A7B4494}" type="par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6CD1D1C9-FD1B-4DD5-8EDE-4D705EB3A7C7}" type="pres">
      <dgm:prSet presAssocID="{D2D95946-4E51-49E3-98B7-51FDC47BAC9C}" presName="Name0" presStyleCnt="0">
        <dgm:presLayoutVars>
          <dgm:dir/>
          <dgm:animLvl val="lvl"/>
          <dgm:resizeHandles val="exact"/>
        </dgm:presLayoutVars>
      </dgm:prSet>
      <dgm:spPr/>
    </dgm:pt>
    <dgm:pt modelId="{094829D9-1C31-4A92-A14D-94A5C2C797C3}" type="pres">
      <dgm:prSet presAssocID="{3856A0E8-09CB-4DF4-8D11-1D0FD28BEFEA}" presName="Name8" presStyleCnt="0"/>
      <dgm:spPr/>
    </dgm:pt>
    <dgm:pt modelId="{084CEA65-767A-4637-9F7C-9745D169C3F3}" type="pres">
      <dgm:prSet presAssocID="{3856A0E8-09CB-4DF4-8D11-1D0FD28BEFEA}" presName="level" presStyleLbl="node1" presStyleIdx="0" presStyleCnt="6" custLinFactNeighborX="11347" custLinFactNeighborY="-673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72B611-C216-40D3-902F-535D4B5A80BD}" type="pres">
      <dgm:prSet presAssocID="{3856A0E8-09CB-4DF4-8D11-1D0FD28BEF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614AF1-007A-4B7F-A364-DCA103481827}" type="pres">
      <dgm:prSet presAssocID="{78DB771D-EDE9-4F0B-833E-46AB7A9FE844}" presName="Name8" presStyleCnt="0"/>
      <dgm:spPr/>
    </dgm:pt>
    <dgm:pt modelId="{59AA76D8-CD63-4E0D-A55A-8719A06D2847}" type="pres">
      <dgm:prSet presAssocID="{78DB771D-EDE9-4F0B-833E-46AB7A9FE844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0F7A-F4FC-4D78-A1F2-BF9643D0D2E7}" type="pres">
      <dgm:prSet presAssocID="{78DB771D-EDE9-4F0B-833E-46AB7A9FE8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B34541-35F1-42CD-8C6F-F0E70985CF7D}" type="pres">
      <dgm:prSet presAssocID="{EC810760-E6D1-45BA-9F17-78834B7E0F46}" presName="Name8" presStyleCnt="0"/>
      <dgm:spPr/>
    </dgm:pt>
    <dgm:pt modelId="{CF5A32A1-1494-44D6-8F9C-997D9B245637}" type="pres">
      <dgm:prSet presAssocID="{EC810760-E6D1-45BA-9F17-78834B7E0F4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4CCECE-01A2-4681-B9FC-EB02BE0E0C58}" type="pres">
      <dgm:prSet presAssocID="{EC810760-E6D1-45BA-9F17-78834B7E0F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BC93E6-DFC1-4D7A-9DE8-7EC168FA8A90}" type="pres">
      <dgm:prSet presAssocID="{B74D3B29-C1DF-4012-8C7F-131300BE409F}" presName="Name8" presStyleCnt="0"/>
      <dgm:spPr/>
    </dgm:pt>
    <dgm:pt modelId="{D6F24B58-3EDB-4FEA-B9A3-9C2ACC968834}" type="pres">
      <dgm:prSet presAssocID="{B74D3B29-C1DF-4012-8C7F-131300BE409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CB8DBF0-A744-48EC-BB40-DDE651151723}" type="pres">
      <dgm:prSet presAssocID="{B74D3B29-C1DF-4012-8C7F-131300BE40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CEB5A7-ED1E-4D2E-84F4-912F6CFE889F}" type="pres">
      <dgm:prSet presAssocID="{028D95FB-3897-4DD0-A293-D48F49965D36}" presName="Name8" presStyleCnt="0"/>
      <dgm:spPr/>
    </dgm:pt>
    <dgm:pt modelId="{AED6B443-FC1A-42AE-B1A5-F0D5E8CFC9D0}" type="pres">
      <dgm:prSet presAssocID="{028D95FB-3897-4DD0-A293-D48F49965D36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89E2C8-B9C8-40F1-82C8-8B7854E6ADBD}" type="pres">
      <dgm:prSet presAssocID="{028D95FB-3897-4DD0-A293-D48F49965D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1F4D05-7628-4C84-BDA6-2F217F73E112}" type="pres">
      <dgm:prSet presAssocID="{A29571F2-25C0-46E9-8434-21D036DC2373}" presName="Name8" presStyleCnt="0"/>
      <dgm:spPr/>
    </dgm:pt>
    <dgm:pt modelId="{1320D726-4E89-40CB-9BE7-468E3EB92522}" type="pres">
      <dgm:prSet presAssocID="{A29571F2-25C0-46E9-8434-21D036DC2373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A25158-1821-47AE-A692-1C5B14897871}" type="pres">
      <dgm:prSet presAssocID="{A29571F2-25C0-46E9-8434-21D036DC2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70BDC6A-3C02-46BF-8936-CD6A464F7925}" srcId="{D2D95946-4E51-49E3-98B7-51FDC47BAC9C}" destId="{3856A0E8-09CB-4DF4-8D11-1D0FD28BEFEA}" srcOrd="0" destOrd="0" parTransId="{2824D53E-357E-4384-AF45-737ADDAD7083}" sibTransId="{55F2A76F-B00F-4DEA-AF28-FD5DA16F2196}"/>
    <dgm:cxn modelId="{89AA3FA0-0D77-4A6C-B599-590C39A44856}" type="presOf" srcId="{EC810760-E6D1-45BA-9F17-78834B7E0F46}" destId="{414CCECE-01A2-4681-B9FC-EB02BE0E0C58}" srcOrd="1" destOrd="0" presId="urn:microsoft.com/office/officeart/2005/8/layout/pyramid3"/>
    <dgm:cxn modelId="{0CA58C6F-12DD-480C-8EFA-44B2E1C8AB4B}" type="presOf" srcId="{78DB771D-EDE9-4F0B-833E-46AB7A9FE844}" destId="{60C90F7A-F4FC-4D78-A1F2-BF9643D0D2E7}" srcOrd="1" destOrd="0" presId="urn:microsoft.com/office/officeart/2005/8/layout/pyramid3"/>
    <dgm:cxn modelId="{FAEB06DE-388F-4544-9C50-78F66E04942B}" type="presOf" srcId="{B74D3B29-C1DF-4012-8C7F-131300BE409F}" destId="{D6F24B58-3EDB-4FEA-B9A3-9C2ACC968834}" srcOrd="0" destOrd="0" presId="urn:microsoft.com/office/officeart/2005/8/layout/pyramid3"/>
    <dgm:cxn modelId="{2C00B905-114A-449F-AA00-6B07FAB3DC5A}" type="presOf" srcId="{A29571F2-25C0-46E9-8434-21D036DC2373}" destId="{1320D726-4E89-40CB-9BE7-468E3EB92522}" srcOrd="0" destOrd="0" presId="urn:microsoft.com/office/officeart/2005/8/layout/pyramid3"/>
    <dgm:cxn modelId="{278DFA85-CFF6-457A-9901-85DC1E62F8D4}" srcId="{D2D95946-4E51-49E3-98B7-51FDC47BAC9C}" destId="{028D95FB-3897-4DD0-A293-D48F49965D36}" srcOrd="4" destOrd="0" parTransId="{15D739F6-70F2-4592-AF98-AEC1B120104E}" sibTransId="{D6170D12-E28E-495A-B0E2-BD2805368190}"/>
    <dgm:cxn modelId="{5B8AEB65-B42B-4805-9117-78FE073F25FB}" srcId="{D2D95946-4E51-49E3-98B7-51FDC47BAC9C}" destId="{B74D3B29-C1DF-4012-8C7F-131300BE409F}" srcOrd="3" destOrd="0" parTransId="{BF99FE1A-33D4-4BBC-A542-DAA367C5CA26}" sibTransId="{3C5E9ED5-F7EC-40DE-99C7-9367247BF5FA}"/>
    <dgm:cxn modelId="{E90A49B7-CEC3-457C-B250-A2F4078FAECE}" type="presOf" srcId="{A29571F2-25C0-46E9-8434-21D036DC2373}" destId="{DEA25158-1821-47AE-A692-1C5B14897871}" srcOrd="1" destOrd="0" presId="urn:microsoft.com/office/officeart/2005/8/layout/pyramid3"/>
    <dgm:cxn modelId="{061E4D11-1BC4-4F36-8DE9-FFE4DF8A5FC7}" srcId="{D2D95946-4E51-49E3-98B7-51FDC47BAC9C}" destId="{78DB771D-EDE9-4F0B-833E-46AB7A9FE844}" srcOrd="1" destOrd="0" parTransId="{C93C8A2C-10B3-408B-A109-4508C77648A5}" sibTransId="{1509E7DB-C7F0-4D33-AA2D-47F31B419DCB}"/>
    <dgm:cxn modelId="{C2105585-6B1E-48B5-AFAC-1CDEAE7620A7}" type="presOf" srcId="{3856A0E8-09CB-4DF4-8D11-1D0FD28BEFEA}" destId="{C372B611-C216-40D3-902F-535D4B5A80BD}" srcOrd="1" destOrd="0" presId="urn:microsoft.com/office/officeart/2005/8/layout/pyramid3"/>
    <dgm:cxn modelId="{B8CF2A41-8E41-4D6A-8B79-B99DD2397022}" srcId="{D2D95946-4E51-49E3-98B7-51FDC47BAC9C}" destId="{A29571F2-25C0-46E9-8434-21D036DC2373}" srcOrd="5" destOrd="0" parTransId="{08D6E20A-2EED-45E9-89C2-E57B7A7B4494}" sibTransId="{C896ADEC-3807-4BF9-893C-3FDBF219D441}"/>
    <dgm:cxn modelId="{66EE6B13-B6E2-4545-B6D1-E869451C5CCE}" srcId="{D2D95946-4E51-49E3-98B7-51FDC47BAC9C}" destId="{EC810760-E6D1-45BA-9F17-78834B7E0F46}" srcOrd="2" destOrd="0" parTransId="{9F311115-C5D9-49B7-87E6-7D9899764FE0}" sibTransId="{C9B2641B-ACC6-4071-A95A-DB2852180F4E}"/>
    <dgm:cxn modelId="{FC64B36E-A2FE-40A7-A0FF-CEDFBF5B9F2D}" type="presOf" srcId="{B74D3B29-C1DF-4012-8C7F-131300BE409F}" destId="{3CB8DBF0-A744-48EC-BB40-DDE651151723}" srcOrd="1" destOrd="0" presId="urn:microsoft.com/office/officeart/2005/8/layout/pyramid3"/>
    <dgm:cxn modelId="{B848749D-7E9B-4C6B-A340-0BC0655FDF15}" type="presOf" srcId="{EC810760-E6D1-45BA-9F17-78834B7E0F46}" destId="{CF5A32A1-1494-44D6-8F9C-997D9B245637}" srcOrd="0" destOrd="0" presId="urn:microsoft.com/office/officeart/2005/8/layout/pyramid3"/>
    <dgm:cxn modelId="{EE5D55E5-8E54-4545-87D7-EA5BF5C6FC93}" type="presOf" srcId="{78DB771D-EDE9-4F0B-833E-46AB7A9FE844}" destId="{59AA76D8-CD63-4E0D-A55A-8719A06D2847}" srcOrd="0" destOrd="0" presId="urn:microsoft.com/office/officeart/2005/8/layout/pyramid3"/>
    <dgm:cxn modelId="{E615181E-1DDF-4EB7-BACF-6C061BD2775B}" type="presOf" srcId="{028D95FB-3897-4DD0-A293-D48F49965D36}" destId="{AED6B443-FC1A-42AE-B1A5-F0D5E8CFC9D0}" srcOrd="0" destOrd="0" presId="urn:microsoft.com/office/officeart/2005/8/layout/pyramid3"/>
    <dgm:cxn modelId="{C3CCF310-8643-407E-8180-D4AE420F7966}" type="presOf" srcId="{028D95FB-3897-4DD0-A293-D48F49965D36}" destId="{8D89E2C8-B9C8-40F1-82C8-8B7854E6ADBD}" srcOrd="1" destOrd="0" presId="urn:microsoft.com/office/officeart/2005/8/layout/pyramid3"/>
    <dgm:cxn modelId="{9A173DB2-5775-469A-BCF3-0DF050F23139}" type="presOf" srcId="{D2D95946-4E51-49E3-98B7-51FDC47BAC9C}" destId="{6CD1D1C9-FD1B-4DD5-8EDE-4D705EB3A7C7}" srcOrd="0" destOrd="0" presId="urn:microsoft.com/office/officeart/2005/8/layout/pyramid3"/>
    <dgm:cxn modelId="{CE356279-FEC7-4798-8B94-4FC94EF3E266}" type="presOf" srcId="{3856A0E8-09CB-4DF4-8D11-1D0FD28BEFEA}" destId="{084CEA65-767A-4637-9F7C-9745D169C3F3}" srcOrd="0" destOrd="0" presId="urn:microsoft.com/office/officeart/2005/8/layout/pyramid3"/>
    <dgm:cxn modelId="{9F16CC20-793A-4118-BCD1-630CD9FD6C24}" type="presParOf" srcId="{6CD1D1C9-FD1B-4DD5-8EDE-4D705EB3A7C7}" destId="{094829D9-1C31-4A92-A14D-94A5C2C797C3}" srcOrd="0" destOrd="0" presId="urn:microsoft.com/office/officeart/2005/8/layout/pyramid3"/>
    <dgm:cxn modelId="{1DAA3B13-61C6-45C6-9CE1-372A3F471A7C}" type="presParOf" srcId="{094829D9-1C31-4A92-A14D-94A5C2C797C3}" destId="{084CEA65-767A-4637-9F7C-9745D169C3F3}" srcOrd="0" destOrd="0" presId="urn:microsoft.com/office/officeart/2005/8/layout/pyramid3"/>
    <dgm:cxn modelId="{DBAE9E74-2F76-4336-A128-C00837F6D45B}" type="presParOf" srcId="{094829D9-1C31-4A92-A14D-94A5C2C797C3}" destId="{C372B611-C216-40D3-902F-535D4B5A80BD}" srcOrd="1" destOrd="0" presId="urn:microsoft.com/office/officeart/2005/8/layout/pyramid3"/>
    <dgm:cxn modelId="{863165EB-1064-4877-B808-9A76C514E1DF}" type="presParOf" srcId="{6CD1D1C9-FD1B-4DD5-8EDE-4D705EB3A7C7}" destId="{24614AF1-007A-4B7F-A364-DCA103481827}" srcOrd="1" destOrd="0" presId="urn:microsoft.com/office/officeart/2005/8/layout/pyramid3"/>
    <dgm:cxn modelId="{60898D5F-8C8A-4855-960C-D09DF94FC100}" type="presParOf" srcId="{24614AF1-007A-4B7F-A364-DCA103481827}" destId="{59AA76D8-CD63-4E0D-A55A-8719A06D2847}" srcOrd="0" destOrd="0" presId="urn:microsoft.com/office/officeart/2005/8/layout/pyramid3"/>
    <dgm:cxn modelId="{04579D83-FE61-4775-B25B-35035584C057}" type="presParOf" srcId="{24614AF1-007A-4B7F-A364-DCA103481827}" destId="{60C90F7A-F4FC-4D78-A1F2-BF9643D0D2E7}" srcOrd="1" destOrd="0" presId="urn:microsoft.com/office/officeart/2005/8/layout/pyramid3"/>
    <dgm:cxn modelId="{87101C87-1581-4DE9-88A3-9672A3D4594E}" type="presParOf" srcId="{6CD1D1C9-FD1B-4DD5-8EDE-4D705EB3A7C7}" destId="{46B34541-35F1-42CD-8C6F-F0E70985CF7D}" srcOrd="2" destOrd="0" presId="urn:microsoft.com/office/officeart/2005/8/layout/pyramid3"/>
    <dgm:cxn modelId="{29F01083-82AE-4AD4-BDB9-C6D901D0A266}" type="presParOf" srcId="{46B34541-35F1-42CD-8C6F-F0E70985CF7D}" destId="{CF5A32A1-1494-44D6-8F9C-997D9B245637}" srcOrd="0" destOrd="0" presId="urn:microsoft.com/office/officeart/2005/8/layout/pyramid3"/>
    <dgm:cxn modelId="{0B3D4436-F1A1-441C-A331-B1805F771675}" type="presParOf" srcId="{46B34541-35F1-42CD-8C6F-F0E70985CF7D}" destId="{414CCECE-01A2-4681-B9FC-EB02BE0E0C58}" srcOrd="1" destOrd="0" presId="urn:microsoft.com/office/officeart/2005/8/layout/pyramid3"/>
    <dgm:cxn modelId="{150D79C7-D695-460A-982B-B5D0388823D4}" type="presParOf" srcId="{6CD1D1C9-FD1B-4DD5-8EDE-4D705EB3A7C7}" destId="{22BC93E6-DFC1-4D7A-9DE8-7EC168FA8A90}" srcOrd="3" destOrd="0" presId="urn:microsoft.com/office/officeart/2005/8/layout/pyramid3"/>
    <dgm:cxn modelId="{980653F1-3E8A-4C31-863C-5E6130CCD51C}" type="presParOf" srcId="{22BC93E6-DFC1-4D7A-9DE8-7EC168FA8A90}" destId="{D6F24B58-3EDB-4FEA-B9A3-9C2ACC968834}" srcOrd="0" destOrd="0" presId="urn:microsoft.com/office/officeart/2005/8/layout/pyramid3"/>
    <dgm:cxn modelId="{65598468-6AE4-47EB-B3ED-6AC34DD75A59}" type="presParOf" srcId="{22BC93E6-DFC1-4D7A-9DE8-7EC168FA8A90}" destId="{3CB8DBF0-A744-48EC-BB40-DDE651151723}" srcOrd="1" destOrd="0" presId="urn:microsoft.com/office/officeart/2005/8/layout/pyramid3"/>
    <dgm:cxn modelId="{D38022DD-D037-494A-9F5E-192F25353B2E}" type="presParOf" srcId="{6CD1D1C9-FD1B-4DD5-8EDE-4D705EB3A7C7}" destId="{97CEB5A7-ED1E-4D2E-84F4-912F6CFE889F}" srcOrd="4" destOrd="0" presId="urn:microsoft.com/office/officeart/2005/8/layout/pyramid3"/>
    <dgm:cxn modelId="{96EB4B80-F01D-47F0-ACC2-68FF68C023D8}" type="presParOf" srcId="{97CEB5A7-ED1E-4D2E-84F4-912F6CFE889F}" destId="{AED6B443-FC1A-42AE-B1A5-F0D5E8CFC9D0}" srcOrd="0" destOrd="0" presId="urn:microsoft.com/office/officeart/2005/8/layout/pyramid3"/>
    <dgm:cxn modelId="{DAE9B60F-8C5E-4A45-B87B-06156B2A76A3}" type="presParOf" srcId="{97CEB5A7-ED1E-4D2E-84F4-912F6CFE889F}" destId="{8D89E2C8-B9C8-40F1-82C8-8B7854E6ADBD}" srcOrd="1" destOrd="0" presId="urn:microsoft.com/office/officeart/2005/8/layout/pyramid3"/>
    <dgm:cxn modelId="{8292BBEA-6E04-4920-8F87-3DC35C1FAA95}" type="presParOf" srcId="{6CD1D1C9-FD1B-4DD5-8EDE-4D705EB3A7C7}" destId="{A91F4D05-7628-4C84-BDA6-2F217F73E112}" srcOrd="5" destOrd="0" presId="urn:microsoft.com/office/officeart/2005/8/layout/pyramid3"/>
    <dgm:cxn modelId="{42BE90D7-7B8C-4135-8C68-ED0B688CC5E2}" type="presParOf" srcId="{A91F4D05-7628-4C84-BDA6-2F217F73E112}" destId="{1320D726-4E89-40CB-9BE7-468E3EB92522}" srcOrd="0" destOrd="0" presId="urn:microsoft.com/office/officeart/2005/8/layout/pyramid3"/>
    <dgm:cxn modelId="{CB5BD59E-2A73-476F-B8B1-604DED66644F}" type="presParOf" srcId="{A91F4D05-7628-4C84-BDA6-2F217F73E112}" destId="{DEA25158-1821-47AE-A692-1C5B14897871}" srcOrd="1" destOrd="0" presId="urn:microsoft.com/office/officeart/2005/8/layout/pyramid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CEA65-767A-4637-9F7C-9745D169C3F3}">
      <dsp:nvSpPr>
        <dsp:cNvPr id="0" name=""/>
        <dsp:cNvSpPr/>
      </dsp:nvSpPr>
      <dsp:spPr>
        <a:xfrm rot="10800000">
          <a:off x="0" y="0"/>
          <a:ext cx="1639180" cy="513333"/>
        </a:xfrm>
        <a:prstGeom prst="trapezoid">
          <a:avLst>
            <a:gd name="adj" fmla="val 26610"/>
          </a:avLst>
        </a:prstGeom>
        <a:solidFill>
          <a:srgbClr val="FF6699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286856" y="0"/>
        <a:ext cx="1065467" cy="513333"/>
      </dsp:txXfrm>
    </dsp:sp>
    <dsp:sp modelId="{59AA76D8-CD63-4E0D-A55A-8719A06D2847}">
      <dsp:nvSpPr>
        <dsp:cNvPr id="0" name=""/>
        <dsp:cNvSpPr/>
      </dsp:nvSpPr>
      <dsp:spPr>
        <a:xfrm rot="10800000">
          <a:off x="136598" y="513333"/>
          <a:ext cx="1365984" cy="513333"/>
        </a:xfrm>
        <a:prstGeom prst="trapezoid">
          <a:avLst>
            <a:gd name="adj" fmla="val 26610"/>
          </a:avLst>
        </a:prstGeom>
        <a:solidFill>
          <a:schemeClr val="accent6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375645" y="513333"/>
        <a:ext cx="887889" cy="513333"/>
      </dsp:txXfrm>
    </dsp:sp>
    <dsp:sp modelId="{CF5A32A1-1494-44D6-8F9C-997D9B245637}">
      <dsp:nvSpPr>
        <dsp:cNvPr id="0" name=""/>
        <dsp:cNvSpPr/>
      </dsp:nvSpPr>
      <dsp:spPr>
        <a:xfrm rot="10800000">
          <a:off x="273196" y="1026667"/>
          <a:ext cx="1092787" cy="513333"/>
        </a:xfrm>
        <a:prstGeom prst="trapezoid">
          <a:avLst>
            <a:gd name="adj" fmla="val 26610"/>
          </a:avLst>
        </a:prstGeom>
        <a:solidFill>
          <a:srgbClr val="1DC4FF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464434" y="1026667"/>
        <a:ext cx="710311" cy="513333"/>
      </dsp:txXfrm>
    </dsp:sp>
    <dsp:sp modelId="{D6F24B58-3EDB-4FEA-B9A3-9C2ACC968834}">
      <dsp:nvSpPr>
        <dsp:cNvPr id="0" name=""/>
        <dsp:cNvSpPr/>
      </dsp:nvSpPr>
      <dsp:spPr>
        <a:xfrm rot="10800000">
          <a:off x="409795" y="1540001"/>
          <a:ext cx="819590" cy="513333"/>
        </a:xfrm>
        <a:prstGeom prst="trapezoid">
          <a:avLst>
            <a:gd name="adj" fmla="val 26610"/>
          </a:avLst>
        </a:prstGeom>
        <a:solidFill>
          <a:srgbClr val="92D05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553223" y="1540001"/>
        <a:ext cx="532733" cy="513333"/>
      </dsp:txXfrm>
    </dsp:sp>
    <dsp:sp modelId="{AED6B443-FC1A-42AE-B1A5-F0D5E8CFC9D0}">
      <dsp:nvSpPr>
        <dsp:cNvPr id="0" name=""/>
        <dsp:cNvSpPr/>
      </dsp:nvSpPr>
      <dsp:spPr>
        <a:xfrm rot="10800000">
          <a:off x="546393" y="2053335"/>
          <a:ext cx="546393" cy="513333"/>
        </a:xfrm>
        <a:prstGeom prst="trapezoid">
          <a:avLst>
            <a:gd name="adj" fmla="val 26610"/>
          </a:avLst>
        </a:prstGeom>
        <a:solidFill>
          <a:srgbClr val="FFC00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42012" y="2053335"/>
        <a:ext cx="355155" cy="513333"/>
      </dsp:txXfrm>
    </dsp:sp>
    <dsp:sp modelId="{1320D726-4E89-40CB-9BE7-468E3EB92522}">
      <dsp:nvSpPr>
        <dsp:cNvPr id="0" name=""/>
        <dsp:cNvSpPr/>
      </dsp:nvSpPr>
      <dsp:spPr>
        <a:xfrm rot="10800000">
          <a:off x="682992" y="2566669"/>
          <a:ext cx="273196" cy="513333"/>
        </a:xfrm>
        <a:prstGeom prst="trapezoid">
          <a:avLst>
            <a:gd name="adj" fmla="val 5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82992" y="2566669"/>
        <a:ext cx="273196" cy="51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DB4321-069F-497C-91B8-AA1503E1D843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0FCFAD3-3B8C-441E-9CCC-9BA2E8F42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5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日付プレースホルダー 3"/>
          <p:cNvSpPr txBox="1">
            <a:spLocks/>
          </p:cNvSpPr>
          <p:nvPr userDrawn="1"/>
        </p:nvSpPr>
        <p:spPr>
          <a:xfrm>
            <a:off x="457200" y="6886046"/>
            <a:ext cx="2133600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015F49-9C7A-43D8-A188-B3F89A01B1F3}" type="datetimeFigureOut">
              <a:rPr lang="ja-JP" altLang="en-US" smtClean="0"/>
              <a:pPr/>
              <a:t>2017/9/13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4587306" y="339154"/>
            <a:ext cx="2136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のご紹介</a:t>
            </a:r>
            <a:endParaRPr kumimoji="1" lang="en-US" altLang="ja-JP" sz="2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 userDrawn="1"/>
        </p:nvSpPr>
        <p:spPr>
          <a:xfrm>
            <a:off x="290468" y="822898"/>
            <a:ext cx="6295595" cy="8820148"/>
          </a:xfrm>
          <a:prstGeom prst="roundRect">
            <a:avLst>
              <a:gd name="adj" fmla="val 34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9" name="テキスト ボックス 17"/>
          <p:cNvSpPr txBox="1"/>
          <p:nvPr userDrawn="1"/>
        </p:nvSpPr>
        <p:spPr>
          <a:xfrm>
            <a:off x="4437718" y="9656396"/>
            <a:ext cx="2148345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Copyright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©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DIP Corporation, All rights reserved.</a:t>
            </a:r>
          </a:p>
        </p:txBody>
      </p:sp>
      <p:pic>
        <p:nvPicPr>
          <p:cNvPr id="1026" name="Picture 2" descr="\\dip-mdc-fs02\CORP\事業企画（MD）\営業企画課\005.個人フォルダ\丹伊田\常谷さん資料\nextshir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310" y="224594"/>
            <a:ext cx="2903399" cy="48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7"/>
          <p:cNvSpPr txBox="1"/>
          <p:nvPr userDrawn="1"/>
        </p:nvSpPr>
        <p:spPr>
          <a:xfrm>
            <a:off x="290468" y="9664000"/>
            <a:ext cx="1845377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はディップ株式会社の登録表彰です。</a:t>
            </a:r>
            <a:endParaRPr kumimoji="1" lang="en-US" altLang="ja-JP" sz="53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068960" y="9371910"/>
            <a:ext cx="39690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適用条件：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日までに掲載開始の案件</a:t>
            </a:r>
            <a:endParaRPr lang="en-US" altLang="ja-JP" sz="1100" b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1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4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0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2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93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67730" y="992557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 flipH="1">
            <a:off x="1278441" y="175394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4533" y="178089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1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 flipH="1">
            <a:off x="1278441" y="251280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4533" y="253975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2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 flipH="1">
            <a:off x="1278441" y="3292986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4533" y="3319935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3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45394" y="1756128"/>
            <a:ext cx="3128183" cy="52322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軽作業・物流職種への</a:t>
            </a:r>
            <a:endParaRPr lang="en-US" altLang="ja-JP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応募割合が最も多くなっています！</a:t>
            </a:r>
            <a:endParaRPr lang="ja-JP" altLang="en-US" sz="1600" b="1" dirty="0">
              <a:solidFill>
                <a:srgbClr val="FF0066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345394" y="2360712"/>
            <a:ext cx="3490203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ドライバーの応募数は更に上昇！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前年比約</a:t>
            </a:r>
            <a:r>
              <a:rPr lang="en-US" altLang="ja-JP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2.8</a:t>
            </a: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倍！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月と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2017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月比較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345394" y="3152800"/>
            <a:ext cx="4155874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代が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41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！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まで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85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若手未経験</a:t>
            </a:r>
            <a:r>
              <a:rPr lang="ja-JP" altLang="en-US" sz="1600" b="1" dirty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から経験者まで幅広く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狙えます！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7469" y="4033306"/>
            <a:ext cx="2302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▼応募者年齢層 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6" name="グラフ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356584"/>
              </p:ext>
            </p:extLst>
          </p:nvPr>
        </p:nvGraphicFramePr>
        <p:xfrm>
          <a:off x="3945040" y="1593489"/>
          <a:ext cx="3112456" cy="226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テキスト ボックス 56"/>
          <p:cNvSpPr txBox="1"/>
          <p:nvPr/>
        </p:nvSpPr>
        <p:spPr>
          <a:xfrm>
            <a:off x="4658165" y="1395933"/>
            <a:ext cx="2083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▼職種別応募比率</a:t>
            </a:r>
            <a:r>
              <a:rPr lang="ja-JP" altLang="en-US" sz="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8" name="グラフ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64622"/>
              </p:ext>
            </p:extLst>
          </p:nvPr>
        </p:nvGraphicFramePr>
        <p:xfrm>
          <a:off x="1496071" y="4085175"/>
          <a:ext cx="4649387" cy="115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869675" y="4509898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</a:t>
            </a:r>
            <a:endParaRPr kumimoji="1"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6002" y="925742"/>
            <a:ext cx="54622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バイトル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がドライバー採用に強い理由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2646" y="1272084"/>
            <a:ext cx="39989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軽作業・物流企業へ就職志望の求職者を多く獲得しております！</a:t>
            </a:r>
            <a:endParaRPr lang="en-US" altLang="ja-JP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78860" y="5129254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34432" y="5049739"/>
            <a:ext cx="45999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AZ-COM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ネット会員様 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 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ご優待価格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”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789176" y="5396081"/>
            <a:ext cx="3816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ぜひ、この機会にバイトル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をお試しください！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10860" y="9294966"/>
            <a:ext cx="24219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のみの対象となります。</a:t>
            </a:r>
            <a:endParaRPr lang="en-US" altLang="ja-JP" sz="800" b="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他キャンペーンとの併用は不可となります</a:t>
            </a:r>
            <a:r>
              <a:rPr lang="ja-JP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31" name="表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04616"/>
              </p:ext>
            </p:extLst>
          </p:nvPr>
        </p:nvGraphicFramePr>
        <p:xfrm>
          <a:off x="3090497" y="5759908"/>
          <a:ext cx="3362839" cy="353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9563"/>
                <a:gridCol w="469563"/>
                <a:gridCol w="602396"/>
                <a:gridCol w="697630"/>
                <a:gridCol w="1123687"/>
              </a:tblGrid>
              <a:tr h="232546">
                <a:tc>
                  <a:txBody>
                    <a:bodyPr/>
                    <a:lstStyle/>
                    <a:p>
                      <a:pPr algn="ctr"/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1732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Ｄ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340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640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270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870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360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680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1,280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480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\1,740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700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Ｃ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270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100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660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240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540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\1,320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480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" name="テキスト ボックス 143"/>
          <p:cNvSpPr txBox="1"/>
          <p:nvPr/>
        </p:nvSpPr>
        <p:spPr>
          <a:xfrm>
            <a:off x="1064336" y="5725343"/>
            <a:ext cx="1860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▼プラン別 掲載順位</a:t>
            </a:r>
            <a:endParaRPr kumimoji="1" lang="ja-JP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図表 60"/>
          <p:cNvGraphicFramePr/>
          <p:nvPr>
            <p:extLst>
              <p:ext uri="{D42A27DB-BD31-4B8C-83A1-F6EECF244321}">
                <p14:modId xmlns:p14="http://schemas.microsoft.com/office/powerpoint/2010/main" val="3871589927"/>
              </p:ext>
            </p:extLst>
          </p:nvPr>
        </p:nvGraphicFramePr>
        <p:xfrm>
          <a:off x="1145829" y="6040182"/>
          <a:ext cx="1639181" cy="308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62" name="グループ化 61"/>
          <p:cNvGrpSpPr/>
          <p:nvPr/>
        </p:nvGrpSpPr>
        <p:grpSpPr>
          <a:xfrm>
            <a:off x="555717" y="5987653"/>
            <a:ext cx="466917" cy="3060523"/>
            <a:chOff x="3159219" y="2055522"/>
            <a:chExt cx="529064" cy="3874278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3195166" y="2055522"/>
              <a:ext cx="493117" cy="3874278"/>
              <a:chOff x="3195166" y="2055522"/>
              <a:chExt cx="493117" cy="3874278"/>
            </a:xfrm>
          </p:grpSpPr>
          <p:sp>
            <p:nvSpPr>
              <p:cNvPr id="66" name="右矢印 65"/>
              <p:cNvSpPr/>
              <p:nvPr/>
            </p:nvSpPr>
            <p:spPr bwMode="auto">
              <a:xfrm rot="16200000">
                <a:off x="1504586" y="3746102"/>
                <a:ext cx="3874278" cy="493117"/>
              </a:xfrm>
              <a:prstGeom prst="rightArrow">
                <a:avLst/>
              </a:prstGeom>
              <a:gradFill flip="none" rotWithShape="1">
                <a:gsLst>
                  <a:gs pos="4000">
                    <a:schemeClr val="bg1"/>
                  </a:gs>
                  <a:gs pos="89000">
                    <a:srgbClr val="FF5050">
                      <a:lumMod val="61000"/>
                      <a:lumOff val="39000"/>
                    </a:srgbClr>
                  </a:gs>
                  <a:gs pos="19000">
                    <a:srgbClr val="FBF2BD"/>
                  </a:gs>
                  <a:gs pos="0">
                    <a:schemeClr val="bg1"/>
                  </a:gs>
                  <a:gs pos="47000">
                    <a:srgbClr val="FFC000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3200391" y="3267491"/>
                <a:ext cx="453364" cy="157986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kumimoji="1" lang="ja-JP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露出度</a:t>
                </a:r>
              </a:p>
            </p:txBody>
          </p:sp>
        </p:grpSp>
        <p:sp>
          <p:nvSpPr>
            <p:cNvPr id="64" name="テキスト ボックス 63"/>
            <p:cNvSpPr txBox="1"/>
            <p:nvPr/>
          </p:nvSpPr>
          <p:spPr>
            <a:xfrm>
              <a:off x="3159219" y="2148486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159220" y="5611442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低</a:t>
              </a:r>
            </a:p>
          </p:txBody>
        </p:sp>
      </p:grpSp>
      <p:grpSp>
        <p:nvGrpSpPr>
          <p:cNvPr id="68" name="グループ化 67"/>
          <p:cNvGrpSpPr/>
          <p:nvPr/>
        </p:nvGrpSpPr>
        <p:grpSpPr>
          <a:xfrm rot="21264768">
            <a:off x="254558" y="174527"/>
            <a:ext cx="1394104" cy="619544"/>
            <a:chOff x="3678829" y="2731491"/>
            <a:chExt cx="1394104" cy="583746"/>
          </a:xfrm>
        </p:grpSpPr>
        <p:sp>
          <p:nvSpPr>
            <p:cNvPr id="69" name="四角形吹き出し 68"/>
            <p:cNvSpPr/>
            <p:nvPr/>
          </p:nvSpPr>
          <p:spPr>
            <a:xfrm rot="21228556">
              <a:off x="3710264" y="2731491"/>
              <a:ext cx="1169465" cy="583746"/>
            </a:xfrm>
            <a:prstGeom prst="wedgeRectCallout">
              <a:avLst>
                <a:gd name="adj1" fmla="val -21935"/>
                <a:gd name="adj2" fmla="val 67200"/>
              </a:avLst>
            </a:prstGeom>
            <a:solidFill>
              <a:srgbClr val="F0EA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200"/>
                </a:spcBef>
              </a:pPr>
              <a:endParaRPr kumimoji="1" lang="ja-JP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 rot="21205690">
              <a:off x="3678829" y="2875048"/>
              <a:ext cx="1394104" cy="256258"/>
            </a:xfrm>
            <a:prstGeom prst="roundRect">
              <a:avLst>
                <a:gd name="adj" fmla="val 1156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200"/>
                </a:spcBef>
              </a:pP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AZ-COM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ネット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会員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様ご優待！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1586581" y="24765"/>
            <a:ext cx="12019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首都圏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版</a:t>
            </a:r>
            <a:endParaRPr kumimoji="1" lang="ja-JP" altLang="en-US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45394" y="7041232"/>
            <a:ext cx="1219510" cy="1080120"/>
          </a:xfrm>
          <a:prstGeom prst="rect">
            <a:avLst/>
          </a:prstGeom>
          <a:noFill/>
          <a:ln w="38100">
            <a:solidFill>
              <a:srgbClr val="237D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7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259</Words>
  <Application>Microsoft Office PowerPoint</Application>
  <PresentationFormat>A4 210 x 297 mm</PresentationFormat>
  <Paragraphs>84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丹伊田 大暉</dc:creator>
  <cp:lastModifiedBy>松木 亜結</cp:lastModifiedBy>
  <cp:revision>110</cp:revision>
  <cp:lastPrinted>2017-03-07T07:11:25Z</cp:lastPrinted>
  <dcterms:created xsi:type="dcterms:W3CDTF">2016-08-23T07:07:19Z</dcterms:created>
  <dcterms:modified xsi:type="dcterms:W3CDTF">2017-09-13T08:38:24Z</dcterms:modified>
</cp:coreProperties>
</file>